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257" r:id="rId3"/>
    <p:sldId id="293" r:id="rId4"/>
    <p:sldId id="285" r:id="rId5"/>
    <p:sldId id="294" r:id="rId6"/>
    <p:sldId id="295" r:id="rId7"/>
    <p:sldId id="296" r:id="rId8"/>
    <p:sldId id="330" r:id="rId9"/>
    <p:sldId id="306" r:id="rId10"/>
    <p:sldId id="298" r:id="rId11"/>
    <p:sldId id="331" r:id="rId12"/>
    <p:sldId id="332" r:id="rId13"/>
    <p:sldId id="335" r:id="rId14"/>
    <p:sldId id="336" r:id="rId15"/>
    <p:sldId id="337" r:id="rId16"/>
    <p:sldId id="338" r:id="rId17"/>
    <p:sldId id="339" r:id="rId18"/>
    <p:sldId id="340" r:id="rId19"/>
    <p:sldId id="341" r:id="rId20"/>
    <p:sldId id="342" r:id="rId21"/>
    <p:sldId id="34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3D5CB"/>
    <a:srgbClr val="419182"/>
    <a:srgbClr val="D4ECE7"/>
    <a:srgbClr val="DEB400"/>
    <a:srgbClr val="FFCC00"/>
    <a:srgbClr val="FF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397" autoAdjust="0"/>
    <p:restoredTop sz="96473" autoAdjust="0"/>
  </p:normalViewPr>
  <p:slideViewPr>
    <p:cSldViewPr>
      <p:cViewPr>
        <p:scale>
          <a:sx n="70" d="100"/>
          <a:sy n="70" d="100"/>
        </p:scale>
        <p:origin x="-1872" y="-168"/>
      </p:cViewPr>
      <p:guideLst>
        <p:guide orient="horz" pos="2160"/>
        <p:guide pos="288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2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DEDB87-1B97-4F73-824D-98675714AF6E}" type="doc">
      <dgm:prSet loTypeId="urn:microsoft.com/office/officeart/2005/8/layout/equation1" loCatId="process" qsTypeId="urn:microsoft.com/office/officeart/2005/8/quickstyle/simple5" qsCatId="simple" csTypeId="urn:microsoft.com/office/officeart/2005/8/colors/colorful1#27" csCatId="colorful" phldr="1"/>
      <dgm:spPr/>
      <dgm:t>
        <a:bodyPr/>
        <a:lstStyle/>
        <a:p>
          <a:endParaRPr lang="it-IT"/>
        </a:p>
      </dgm:t>
    </dgm:pt>
    <dgm:pt modelId="{E33E79A3-7064-426B-8BCF-66131BF4C37A}" type="pres">
      <dgm:prSet presAssocID="{C7DEDB87-1B97-4F73-824D-98675714AF6E}" presName="linearFlow" presStyleCnt="0">
        <dgm:presLayoutVars>
          <dgm:dir/>
          <dgm:resizeHandles val="exact"/>
        </dgm:presLayoutVars>
      </dgm:prSet>
      <dgm:spPr/>
      <dgm:t>
        <a:bodyPr/>
        <a:lstStyle/>
        <a:p>
          <a:endParaRPr lang="it-IT"/>
        </a:p>
      </dgm:t>
    </dgm:pt>
  </dgm:ptLst>
  <dgm:cxnLst>
    <dgm:cxn modelId="{9BA9EA24-A261-460C-804F-A4BD7C3D0CEC}" type="presOf" srcId="{C7DEDB87-1B97-4F73-824D-98675714AF6E}" destId="{E33E79A3-7064-426B-8BCF-66131BF4C37A}" srcOrd="0" destOrd="0" presId="urn:microsoft.com/office/officeart/2005/8/layout/equation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88D4DB-281A-4454-B065-100B4E1B95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C3791E1D-433D-4F3E-A4FE-964D0E639184}">
      <dgm:prSet phldrT="[Testo]" custT="1"/>
      <dgm:spPr/>
      <dgm:t>
        <a:bodyPr/>
        <a:lstStyle/>
        <a:p>
          <a:r>
            <a:rPr lang="it-IT" sz="2000" dirty="0" smtClean="0">
              <a:latin typeface="Book Antiqua" pitchFamily="18" charset="0"/>
            </a:rPr>
            <a:t>Digital Platform</a:t>
          </a:r>
          <a:endParaRPr lang="it-IT" sz="2000" dirty="0">
            <a:latin typeface="Book Antiqua" pitchFamily="18" charset="0"/>
          </a:endParaRPr>
        </a:p>
      </dgm:t>
    </dgm:pt>
    <dgm:pt modelId="{DDFE48E9-8272-4E42-9805-70B6CEC4B298}" type="parTrans" cxnId="{4443E733-5579-4E31-93F8-7CDE11C78C2D}">
      <dgm:prSet/>
      <dgm:spPr/>
      <dgm:t>
        <a:bodyPr/>
        <a:lstStyle/>
        <a:p>
          <a:endParaRPr lang="it-IT"/>
        </a:p>
      </dgm:t>
    </dgm:pt>
    <dgm:pt modelId="{4F2EFE60-B966-495F-A4CB-769960C9B685}" type="sibTrans" cxnId="{4443E733-5579-4E31-93F8-7CDE11C78C2D}">
      <dgm:prSet/>
      <dgm:spPr/>
      <dgm:t>
        <a:bodyPr/>
        <a:lstStyle/>
        <a:p>
          <a:endParaRPr lang="it-IT"/>
        </a:p>
      </dgm:t>
    </dgm:pt>
    <dgm:pt modelId="{AE768FE3-B1B2-4EAD-AD64-21EBD7CFAA0E}">
      <dgm:prSet phldrT="[Testo]" custT="1"/>
      <dgm:spPr/>
      <dgm:t>
        <a:bodyPr/>
        <a:lstStyle/>
        <a:p>
          <a:endParaRPr lang="it-IT" sz="4000" dirty="0">
            <a:latin typeface="Book Antiqua" pitchFamily="18" charset="0"/>
          </a:endParaRPr>
        </a:p>
      </dgm:t>
    </dgm:pt>
    <dgm:pt modelId="{92DD2F62-589F-4DDD-8244-06B1E33E028E}" type="parTrans" cxnId="{699E0141-C090-48F9-AB00-08C620489E95}">
      <dgm:prSet/>
      <dgm:spPr/>
      <dgm:t>
        <a:bodyPr/>
        <a:lstStyle/>
        <a:p>
          <a:endParaRPr lang="it-IT"/>
        </a:p>
      </dgm:t>
    </dgm:pt>
    <dgm:pt modelId="{2F7FE872-F4F8-45FD-B48B-272625C60D3A}" type="sibTrans" cxnId="{699E0141-C090-48F9-AB00-08C620489E95}">
      <dgm:prSet/>
      <dgm:spPr/>
      <dgm:t>
        <a:bodyPr/>
        <a:lstStyle/>
        <a:p>
          <a:endParaRPr lang="it-IT"/>
        </a:p>
      </dgm:t>
    </dgm:pt>
    <dgm:pt modelId="{F504DEFB-0281-4E84-AB6F-5A493D055E5D}">
      <dgm:prSet phldrT="[Testo]" phldr="1"/>
      <dgm:spPr/>
      <dgm:t>
        <a:bodyPr/>
        <a:lstStyle/>
        <a:p>
          <a:endParaRPr lang="it-IT" dirty="0"/>
        </a:p>
      </dgm:t>
    </dgm:pt>
    <dgm:pt modelId="{462FC1FB-9073-4C19-A7A6-3C3C1B6EF117}" type="parTrans" cxnId="{8EA150B0-C1BF-4E92-9BCE-89817B090D6B}">
      <dgm:prSet/>
      <dgm:spPr/>
      <dgm:t>
        <a:bodyPr/>
        <a:lstStyle/>
        <a:p>
          <a:endParaRPr lang="it-IT"/>
        </a:p>
      </dgm:t>
    </dgm:pt>
    <dgm:pt modelId="{06FD1F04-D34C-4642-BE90-FE35799B733C}" type="sibTrans" cxnId="{8EA150B0-C1BF-4E92-9BCE-89817B090D6B}">
      <dgm:prSet/>
      <dgm:spPr/>
      <dgm:t>
        <a:bodyPr/>
        <a:lstStyle/>
        <a:p>
          <a:endParaRPr lang="it-IT"/>
        </a:p>
      </dgm:t>
    </dgm:pt>
    <dgm:pt modelId="{9F35FCE4-4A18-432E-B53B-CC25DE615A64}">
      <dgm:prSet phldrT="[Testo]" phldr="1"/>
      <dgm:spPr/>
      <dgm:t>
        <a:bodyPr/>
        <a:lstStyle/>
        <a:p>
          <a:endParaRPr lang="it-IT" dirty="0"/>
        </a:p>
      </dgm:t>
    </dgm:pt>
    <dgm:pt modelId="{727FE342-E95F-4AEC-B7D0-7DB8A1AC27E4}" type="parTrans" cxnId="{9F28605D-820B-45A1-9227-350B0B5814C9}">
      <dgm:prSet/>
      <dgm:spPr/>
      <dgm:t>
        <a:bodyPr/>
        <a:lstStyle/>
        <a:p>
          <a:endParaRPr lang="it-IT"/>
        </a:p>
      </dgm:t>
    </dgm:pt>
    <dgm:pt modelId="{F69FF138-3C7C-44F4-9C6A-7974F077C1BA}" type="sibTrans" cxnId="{9F28605D-820B-45A1-9227-350B0B5814C9}">
      <dgm:prSet/>
      <dgm:spPr/>
      <dgm:t>
        <a:bodyPr/>
        <a:lstStyle/>
        <a:p>
          <a:endParaRPr lang="it-IT"/>
        </a:p>
      </dgm:t>
    </dgm:pt>
    <dgm:pt modelId="{CC4CDE3A-3BFF-48DC-9093-0A89EBBBEC70}" type="pres">
      <dgm:prSet presAssocID="{6588D4DB-281A-4454-B065-100B4E1B956B}" presName="cycle" presStyleCnt="0">
        <dgm:presLayoutVars>
          <dgm:chMax val="1"/>
          <dgm:dir/>
          <dgm:animLvl val="ctr"/>
          <dgm:resizeHandles val="exact"/>
        </dgm:presLayoutVars>
      </dgm:prSet>
      <dgm:spPr/>
      <dgm:t>
        <a:bodyPr/>
        <a:lstStyle/>
        <a:p>
          <a:endParaRPr lang="en-US"/>
        </a:p>
      </dgm:t>
    </dgm:pt>
    <dgm:pt modelId="{CDD22F5A-BFF0-4718-AE53-9023637D7D22}" type="pres">
      <dgm:prSet presAssocID="{C3791E1D-433D-4F3E-A4FE-964D0E639184}" presName="centerShape" presStyleLbl="node0" presStyleIdx="0" presStyleCnt="1"/>
      <dgm:spPr/>
      <dgm:t>
        <a:bodyPr/>
        <a:lstStyle/>
        <a:p>
          <a:endParaRPr lang="en-US"/>
        </a:p>
      </dgm:t>
    </dgm:pt>
    <dgm:pt modelId="{966A57E9-8A53-4A6B-A8B5-12CC480F0486}" type="pres">
      <dgm:prSet presAssocID="{92DD2F62-589F-4DDD-8244-06B1E33E028E}" presName="parTrans" presStyleLbl="bgSibTrans2D1" presStyleIdx="0" presStyleCnt="3"/>
      <dgm:spPr/>
      <dgm:t>
        <a:bodyPr/>
        <a:lstStyle/>
        <a:p>
          <a:endParaRPr lang="en-US"/>
        </a:p>
      </dgm:t>
    </dgm:pt>
    <dgm:pt modelId="{5C9CAE7F-FF94-4F26-9D2E-D8B0027C5ABD}" type="pres">
      <dgm:prSet presAssocID="{AE768FE3-B1B2-4EAD-AD64-21EBD7CFAA0E}" presName="node" presStyleLbl="node1" presStyleIdx="0" presStyleCnt="3">
        <dgm:presLayoutVars>
          <dgm:bulletEnabled val="1"/>
        </dgm:presLayoutVars>
      </dgm:prSet>
      <dgm:spPr/>
      <dgm:t>
        <a:bodyPr/>
        <a:lstStyle/>
        <a:p>
          <a:endParaRPr lang="it-IT"/>
        </a:p>
      </dgm:t>
    </dgm:pt>
    <dgm:pt modelId="{665E45E9-50AD-43A5-B6D4-AADAAD4F6EA2}" type="pres">
      <dgm:prSet presAssocID="{462FC1FB-9073-4C19-A7A6-3C3C1B6EF117}" presName="parTrans" presStyleLbl="bgSibTrans2D1" presStyleIdx="1" presStyleCnt="3"/>
      <dgm:spPr/>
      <dgm:t>
        <a:bodyPr/>
        <a:lstStyle/>
        <a:p>
          <a:endParaRPr lang="en-US"/>
        </a:p>
      </dgm:t>
    </dgm:pt>
    <dgm:pt modelId="{28CE1D10-6540-414F-8A74-E607ED0045E3}" type="pres">
      <dgm:prSet presAssocID="{F504DEFB-0281-4E84-AB6F-5A493D055E5D}" presName="node" presStyleLbl="node1" presStyleIdx="1" presStyleCnt="3">
        <dgm:presLayoutVars>
          <dgm:bulletEnabled val="1"/>
        </dgm:presLayoutVars>
      </dgm:prSet>
      <dgm:spPr/>
      <dgm:t>
        <a:bodyPr/>
        <a:lstStyle/>
        <a:p>
          <a:endParaRPr lang="en-US"/>
        </a:p>
      </dgm:t>
    </dgm:pt>
    <dgm:pt modelId="{590FF589-61F6-4C8A-AB87-19BD382CBB10}" type="pres">
      <dgm:prSet presAssocID="{727FE342-E95F-4AEC-B7D0-7DB8A1AC27E4}" presName="parTrans" presStyleLbl="bgSibTrans2D1" presStyleIdx="2" presStyleCnt="3"/>
      <dgm:spPr/>
      <dgm:t>
        <a:bodyPr/>
        <a:lstStyle/>
        <a:p>
          <a:endParaRPr lang="en-US"/>
        </a:p>
      </dgm:t>
    </dgm:pt>
    <dgm:pt modelId="{28850CF5-84E0-4E76-A01B-4592A5EC071E}" type="pres">
      <dgm:prSet presAssocID="{9F35FCE4-4A18-432E-B53B-CC25DE615A64}" presName="node" presStyleLbl="node1" presStyleIdx="2" presStyleCnt="3">
        <dgm:presLayoutVars>
          <dgm:bulletEnabled val="1"/>
        </dgm:presLayoutVars>
      </dgm:prSet>
      <dgm:spPr/>
      <dgm:t>
        <a:bodyPr/>
        <a:lstStyle/>
        <a:p>
          <a:endParaRPr lang="en-US"/>
        </a:p>
      </dgm:t>
    </dgm:pt>
  </dgm:ptLst>
  <dgm:cxnLst>
    <dgm:cxn modelId="{1F0C03AD-B58B-4C02-BDC1-D39AA275CC8C}" type="presOf" srcId="{C3791E1D-433D-4F3E-A4FE-964D0E639184}" destId="{CDD22F5A-BFF0-4718-AE53-9023637D7D22}" srcOrd="0" destOrd="0" presId="urn:microsoft.com/office/officeart/2005/8/layout/radial4"/>
    <dgm:cxn modelId="{699E0141-C090-48F9-AB00-08C620489E95}" srcId="{C3791E1D-433D-4F3E-A4FE-964D0E639184}" destId="{AE768FE3-B1B2-4EAD-AD64-21EBD7CFAA0E}" srcOrd="0" destOrd="0" parTransId="{92DD2F62-589F-4DDD-8244-06B1E33E028E}" sibTransId="{2F7FE872-F4F8-45FD-B48B-272625C60D3A}"/>
    <dgm:cxn modelId="{A38E93A5-43AC-41F5-AC90-7BCC6994EC1F}" type="presOf" srcId="{462FC1FB-9073-4C19-A7A6-3C3C1B6EF117}" destId="{665E45E9-50AD-43A5-B6D4-AADAAD4F6EA2}" srcOrd="0" destOrd="0" presId="urn:microsoft.com/office/officeart/2005/8/layout/radial4"/>
    <dgm:cxn modelId="{2707DC5F-07DC-4234-BF95-7617DE31A735}" type="presOf" srcId="{92DD2F62-589F-4DDD-8244-06B1E33E028E}" destId="{966A57E9-8A53-4A6B-A8B5-12CC480F0486}" srcOrd="0" destOrd="0" presId="urn:microsoft.com/office/officeart/2005/8/layout/radial4"/>
    <dgm:cxn modelId="{4443E733-5579-4E31-93F8-7CDE11C78C2D}" srcId="{6588D4DB-281A-4454-B065-100B4E1B956B}" destId="{C3791E1D-433D-4F3E-A4FE-964D0E639184}" srcOrd="0" destOrd="0" parTransId="{DDFE48E9-8272-4E42-9805-70B6CEC4B298}" sibTransId="{4F2EFE60-B966-495F-A4CB-769960C9B685}"/>
    <dgm:cxn modelId="{C82BE6E1-5B45-4D2C-B268-BE4656861A87}" type="presOf" srcId="{AE768FE3-B1B2-4EAD-AD64-21EBD7CFAA0E}" destId="{5C9CAE7F-FF94-4F26-9D2E-D8B0027C5ABD}" srcOrd="0" destOrd="0" presId="urn:microsoft.com/office/officeart/2005/8/layout/radial4"/>
    <dgm:cxn modelId="{38D9DDA0-658B-492A-B7F5-D68707177BA0}" type="presOf" srcId="{727FE342-E95F-4AEC-B7D0-7DB8A1AC27E4}" destId="{590FF589-61F6-4C8A-AB87-19BD382CBB10}" srcOrd="0" destOrd="0" presId="urn:microsoft.com/office/officeart/2005/8/layout/radial4"/>
    <dgm:cxn modelId="{79440746-8ECE-4613-9D91-60B4F4596A79}" type="presOf" srcId="{6588D4DB-281A-4454-B065-100B4E1B956B}" destId="{CC4CDE3A-3BFF-48DC-9093-0A89EBBBEC70}" srcOrd="0" destOrd="0" presId="urn:microsoft.com/office/officeart/2005/8/layout/radial4"/>
    <dgm:cxn modelId="{0518132E-1180-41FF-B923-D1028C2D2B5A}" type="presOf" srcId="{9F35FCE4-4A18-432E-B53B-CC25DE615A64}" destId="{28850CF5-84E0-4E76-A01B-4592A5EC071E}" srcOrd="0" destOrd="0" presId="urn:microsoft.com/office/officeart/2005/8/layout/radial4"/>
    <dgm:cxn modelId="{8EA150B0-C1BF-4E92-9BCE-89817B090D6B}" srcId="{C3791E1D-433D-4F3E-A4FE-964D0E639184}" destId="{F504DEFB-0281-4E84-AB6F-5A493D055E5D}" srcOrd="1" destOrd="0" parTransId="{462FC1FB-9073-4C19-A7A6-3C3C1B6EF117}" sibTransId="{06FD1F04-D34C-4642-BE90-FE35799B733C}"/>
    <dgm:cxn modelId="{9F28605D-820B-45A1-9227-350B0B5814C9}" srcId="{C3791E1D-433D-4F3E-A4FE-964D0E639184}" destId="{9F35FCE4-4A18-432E-B53B-CC25DE615A64}" srcOrd="2" destOrd="0" parTransId="{727FE342-E95F-4AEC-B7D0-7DB8A1AC27E4}" sibTransId="{F69FF138-3C7C-44F4-9C6A-7974F077C1BA}"/>
    <dgm:cxn modelId="{9081F0BB-8AC8-4AA1-B02A-075BBFC4DAA0}" type="presOf" srcId="{F504DEFB-0281-4E84-AB6F-5A493D055E5D}" destId="{28CE1D10-6540-414F-8A74-E607ED0045E3}" srcOrd="0" destOrd="0" presId="urn:microsoft.com/office/officeart/2005/8/layout/radial4"/>
    <dgm:cxn modelId="{EF7D0DAC-3415-4313-A370-67B95984F12E}" type="presParOf" srcId="{CC4CDE3A-3BFF-48DC-9093-0A89EBBBEC70}" destId="{CDD22F5A-BFF0-4718-AE53-9023637D7D22}" srcOrd="0" destOrd="0" presId="urn:microsoft.com/office/officeart/2005/8/layout/radial4"/>
    <dgm:cxn modelId="{CED88A4D-B125-4A46-A70C-E809BDA7FEC5}" type="presParOf" srcId="{CC4CDE3A-3BFF-48DC-9093-0A89EBBBEC70}" destId="{966A57E9-8A53-4A6B-A8B5-12CC480F0486}" srcOrd="1" destOrd="0" presId="urn:microsoft.com/office/officeart/2005/8/layout/radial4"/>
    <dgm:cxn modelId="{C35CB162-C2A5-496E-94DF-0A98A007CBE6}" type="presParOf" srcId="{CC4CDE3A-3BFF-48DC-9093-0A89EBBBEC70}" destId="{5C9CAE7F-FF94-4F26-9D2E-D8B0027C5ABD}" srcOrd="2" destOrd="0" presId="urn:microsoft.com/office/officeart/2005/8/layout/radial4"/>
    <dgm:cxn modelId="{DE21FCD7-0EC0-4297-B2DC-81A03C707796}" type="presParOf" srcId="{CC4CDE3A-3BFF-48DC-9093-0A89EBBBEC70}" destId="{665E45E9-50AD-43A5-B6D4-AADAAD4F6EA2}" srcOrd="3" destOrd="0" presId="urn:microsoft.com/office/officeart/2005/8/layout/radial4"/>
    <dgm:cxn modelId="{01E59E48-6DA4-4338-B441-1D5B120C5672}" type="presParOf" srcId="{CC4CDE3A-3BFF-48DC-9093-0A89EBBBEC70}" destId="{28CE1D10-6540-414F-8A74-E607ED0045E3}" srcOrd="4" destOrd="0" presId="urn:microsoft.com/office/officeart/2005/8/layout/radial4"/>
    <dgm:cxn modelId="{134B00B5-1305-40D8-B7B2-0C04480AB98D}" type="presParOf" srcId="{CC4CDE3A-3BFF-48DC-9093-0A89EBBBEC70}" destId="{590FF589-61F6-4C8A-AB87-19BD382CBB10}" srcOrd="5" destOrd="0" presId="urn:microsoft.com/office/officeart/2005/8/layout/radial4"/>
    <dgm:cxn modelId="{761504E5-F152-4E69-9CD4-82AFCAB67B1D}" type="presParOf" srcId="{CC4CDE3A-3BFF-48DC-9093-0A89EBBBEC70}" destId="{28850CF5-84E0-4E76-A01B-4592A5EC071E}"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88D4DB-281A-4454-B065-100B4E1B95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CC4CDE3A-3BFF-48DC-9093-0A89EBBBEC70}" type="pres">
      <dgm:prSet presAssocID="{6588D4DB-281A-4454-B065-100B4E1B956B}" presName="cycle" presStyleCnt="0">
        <dgm:presLayoutVars>
          <dgm:chMax val="1"/>
          <dgm:dir/>
          <dgm:animLvl val="ctr"/>
          <dgm:resizeHandles val="exact"/>
        </dgm:presLayoutVars>
      </dgm:prSet>
      <dgm:spPr/>
      <dgm:t>
        <a:bodyPr/>
        <a:lstStyle/>
        <a:p>
          <a:endParaRPr lang="en-US"/>
        </a:p>
      </dgm:t>
    </dgm:pt>
  </dgm:ptLst>
  <dgm:cxnLst>
    <dgm:cxn modelId="{3E3B9446-E59E-46EC-8A6B-8CF4028B7527}" type="presOf" srcId="{6588D4DB-281A-4454-B065-100B4E1B956B}" destId="{CC4CDE3A-3BFF-48DC-9093-0A89EBBBEC70}" srcOrd="0"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D22F5A-BFF0-4718-AE53-9023637D7D22}">
      <dsp:nvSpPr>
        <dsp:cNvPr id="0" name=""/>
        <dsp:cNvSpPr/>
      </dsp:nvSpPr>
      <dsp:spPr>
        <a:xfrm>
          <a:off x="3083005" y="2461550"/>
          <a:ext cx="2063588" cy="20635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latin typeface="Book Antiqua" pitchFamily="18" charset="0"/>
            </a:rPr>
            <a:t>Digital Platform</a:t>
          </a:r>
          <a:endParaRPr lang="it-IT" sz="2000" kern="1200" dirty="0">
            <a:latin typeface="Book Antiqua" pitchFamily="18" charset="0"/>
          </a:endParaRPr>
        </a:p>
      </dsp:txBody>
      <dsp:txXfrm>
        <a:off x="3083005" y="2461550"/>
        <a:ext cx="2063588" cy="2063588"/>
      </dsp:txXfrm>
    </dsp:sp>
    <dsp:sp modelId="{966A57E9-8A53-4A6B-A8B5-12CC480F0486}">
      <dsp:nvSpPr>
        <dsp:cNvPr id="0" name=""/>
        <dsp:cNvSpPr/>
      </dsp:nvSpPr>
      <dsp:spPr>
        <a:xfrm rot="12900000">
          <a:off x="1752980" y="2100207"/>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9CAE7F-FF94-4F26-9D2E-D8B0027C5ABD}">
      <dsp:nvSpPr>
        <dsp:cNvPr id="0" name=""/>
        <dsp:cNvSpPr/>
      </dsp:nvSpPr>
      <dsp:spPr>
        <a:xfrm>
          <a:off x="916039" y="1155731"/>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35000"/>
            </a:spcAft>
          </a:pPr>
          <a:endParaRPr lang="it-IT" sz="4000" kern="1200" dirty="0">
            <a:latin typeface="Book Antiqua" pitchFamily="18" charset="0"/>
          </a:endParaRPr>
        </a:p>
      </dsp:txBody>
      <dsp:txXfrm>
        <a:off x="916039" y="1155731"/>
        <a:ext cx="1960408" cy="1568327"/>
      </dsp:txXfrm>
    </dsp:sp>
    <dsp:sp modelId="{665E45E9-50AD-43A5-B6D4-AADAAD4F6EA2}">
      <dsp:nvSpPr>
        <dsp:cNvPr id="0" name=""/>
        <dsp:cNvSpPr/>
      </dsp:nvSpPr>
      <dsp:spPr>
        <a:xfrm rot="16200000">
          <a:off x="3322623" y="1283102"/>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CE1D10-6540-414F-8A74-E607ED0045E3}">
      <dsp:nvSpPr>
        <dsp:cNvPr id="0" name=""/>
        <dsp:cNvSpPr/>
      </dsp:nvSpPr>
      <dsp:spPr>
        <a:xfrm>
          <a:off x="3134595" y="824"/>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2133600">
            <a:lnSpc>
              <a:spcPct val="90000"/>
            </a:lnSpc>
            <a:spcBef>
              <a:spcPct val="0"/>
            </a:spcBef>
            <a:spcAft>
              <a:spcPct val="35000"/>
            </a:spcAft>
          </a:pPr>
          <a:endParaRPr lang="it-IT" sz="4800" kern="1200" dirty="0"/>
        </a:p>
      </dsp:txBody>
      <dsp:txXfrm>
        <a:off x="3134595" y="824"/>
        <a:ext cx="1960408" cy="1568327"/>
      </dsp:txXfrm>
    </dsp:sp>
    <dsp:sp modelId="{590FF589-61F6-4C8A-AB87-19BD382CBB10}">
      <dsp:nvSpPr>
        <dsp:cNvPr id="0" name=""/>
        <dsp:cNvSpPr/>
      </dsp:nvSpPr>
      <dsp:spPr>
        <a:xfrm rot="19500000">
          <a:off x="4892267" y="2100207"/>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850CF5-84E0-4E76-A01B-4592A5EC071E}">
      <dsp:nvSpPr>
        <dsp:cNvPr id="0" name=""/>
        <dsp:cNvSpPr/>
      </dsp:nvSpPr>
      <dsp:spPr>
        <a:xfrm>
          <a:off x="5353151" y="1155731"/>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2133600">
            <a:lnSpc>
              <a:spcPct val="90000"/>
            </a:lnSpc>
            <a:spcBef>
              <a:spcPct val="0"/>
            </a:spcBef>
            <a:spcAft>
              <a:spcPct val="35000"/>
            </a:spcAft>
          </a:pPr>
          <a:endParaRPr lang="it-IT" sz="4800" kern="1200" dirty="0"/>
        </a:p>
      </dsp:txBody>
      <dsp:txXfrm>
        <a:off x="5353151" y="1155731"/>
        <a:ext cx="1960408" cy="156832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AA7C2-E8DC-467C-9833-F833067453C2}" type="datetimeFigureOut">
              <a:rPr lang="en-US" smtClean="0"/>
              <a:pPr/>
              <a:t>23-Sep-17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A8E8C-7000-4BD7-A278-0C1355790446}" type="slidenum">
              <a:rPr lang="en-US" smtClean="0"/>
              <a:pPr/>
              <a:t>‹#›</a:t>
            </a:fld>
            <a:endParaRPr lang="en-US"/>
          </a:p>
        </p:txBody>
      </p:sp>
    </p:spTree>
    <p:extLst>
      <p:ext uri="{BB962C8B-B14F-4D97-AF65-F5344CB8AC3E}">
        <p14:creationId xmlns:p14="http://schemas.microsoft.com/office/powerpoint/2010/main" xmlns="" val="1138741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smtClean="0">
                <a:solidFill>
                  <a:schemeClr val="tx1"/>
                </a:solidFill>
                <a:effectLst/>
                <a:latin typeface="+mn-lt"/>
                <a:ea typeface="+mn-ea"/>
                <a:cs typeface="+mn-cs"/>
              </a:rPr>
              <a:t>Flooding is a global phenomenon which causes widespread devastation, economic damages and loss of human lives. </a:t>
            </a:r>
          </a:p>
          <a:p>
            <a:r>
              <a:rPr lang="en-GB" sz="1200" kern="1200" dirty="0" smtClean="0">
                <a:solidFill>
                  <a:schemeClr val="tx1"/>
                </a:solidFill>
                <a:effectLst/>
                <a:latin typeface="+mn-lt"/>
                <a:ea typeface="+mn-ea"/>
                <a:cs typeface="+mn-cs"/>
              </a:rPr>
              <a:t>The Centre for Research on Epidemiology of Disasters (CRED), which promotes </a:t>
            </a:r>
            <a:r>
              <a:rPr lang="en-GB" sz="1200" b="1" kern="1200" dirty="0" smtClean="0">
                <a:solidFill>
                  <a:schemeClr val="tx1"/>
                </a:solidFill>
                <a:effectLst/>
                <a:latin typeface="+mn-lt"/>
                <a:ea typeface="+mn-ea"/>
                <a:cs typeface="+mn-cs"/>
              </a:rPr>
              <a:t>research and training on humanitarian emergencies</a:t>
            </a:r>
            <a:r>
              <a:rPr lang="en-GB" sz="1200" kern="1200" dirty="0" smtClean="0">
                <a:solidFill>
                  <a:schemeClr val="tx1"/>
                </a:solidFill>
                <a:effectLst/>
                <a:latin typeface="+mn-lt"/>
                <a:ea typeface="+mn-ea"/>
                <a:cs typeface="+mn-cs"/>
              </a:rPr>
              <a:t>, particularly in public health, launched 30 years ago the Emergency Events Database (EM-DAT). EM-DAT was created with the initial support of the World Health Organisation (WHO) and the Belgian Government. </a:t>
            </a:r>
          </a:p>
          <a:p>
            <a:r>
              <a:rPr lang="en-GB" sz="1200" kern="1200" dirty="0" smtClean="0">
                <a:solidFill>
                  <a:schemeClr val="tx1"/>
                </a:solidFill>
                <a:effectLst/>
                <a:latin typeface="+mn-lt"/>
                <a:ea typeface="+mn-ea"/>
                <a:cs typeface="+mn-cs"/>
              </a:rPr>
              <a:t>Basing on this database and together with the UN Office for Disaster Risk Reduction (UNISDR), a report on the human costs of weather-related disasters occurred between 1995 and 2015. According to it, flooding alone accounted for 47% of all weather-related disasters, affecting 2.3 billion people (even if other type of disasters results to be more dangerous in terms of number of lives lost). </a:t>
            </a:r>
            <a:r>
              <a:rPr lang="en-US" sz="1200" b="1" kern="1200" dirty="0" smtClean="0">
                <a:solidFill>
                  <a:schemeClr val="tx1"/>
                </a:solidFill>
                <a:effectLst/>
                <a:latin typeface="+mn-lt"/>
                <a:ea typeface="+mn-ea"/>
                <a:cs typeface="+mn-cs"/>
              </a:rPr>
              <a:t>In this slide, a figure from the report of CRED about natural disasters occurred worldwide during the first semester of 2017, confirming this trend.</a:t>
            </a:r>
            <a:endParaRPr lang="en-US" sz="1200" dirty="0" smtClean="0">
              <a:solidFill>
                <a:srgbClr val="000000"/>
              </a:solidFill>
              <a:latin typeface="Calibri" panose="020F0502020204030204" pitchFamily="34" charset="0"/>
            </a:endParaRPr>
          </a:p>
        </p:txBody>
      </p:sp>
      <p:sp>
        <p:nvSpPr>
          <p:cNvPr id="4" name="Segnaposto numero diapositiva 3"/>
          <p:cNvSpPr>
            <a:spLocks noGrp="1"/>
          </p:cNvSpPr>
          <p:nvPr>
            <p:ph type="sldNum" sz="quarter" idx="10"/>
          </p:nvPr>
        </p:nvSpPr>
        <p:spPr/>
        <p:txBody>
          <a:bodyPr/>
          <a:lstStyle/>
          <a:p>
            <a:fld id="{D51A8E8C-7000-4BD7-A278-0C1355790446}" type="slidenum">
              <a:rPr lang="en-US" smtClean="0"/>
              <a:pPr/>
              <a:t>2</a:t>
            </a:fld>
            <a:endParaRPr lang="en-US"/>
          </a:p>
        </p:txBody>
      </p:sp>
    </p:spTree>
    <p:extLst>
      <p:ext uri="{BB962C8B-B14F-4D97-AF65-F5344CB8AC3E}">
        <p14:creationId xmlns:p14="http://schemas.microsoft.com/office/powerpoint/2010/main" xmlns="" val="115115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concept of risk implies a transition from the classical approach of defending a territory from flood hazard, through structural measures that modify the characteristics of the flood event, to the approach of reducing flood risk, through structural and non-structural measures that act on both flood hazard and its consequences. This include a shift away from the single objective of flood </a:t>
            </a:r>
            <a:r>
              <a:rPr lang="en-US" sz="1200" b="0" i="0" u="none" strike="noStrike" kern="1200" baseline="0" dirty="0" err="1" smtClean="0">
                <a:solidFill>
                  <a:schemeClr val="tx1"/>
                </a:solidFill>
                <a:latin typeface="+mn-lt"/>
                <a:ea typeface="+mn-ea"/>
                <a:cs typeface="+mn-cs"/>
              </a:rPr>
              <a:t>defence</a:t>
            </a:r>
            <a:r>
              <a:rPr lang="en-US" sz="1200" b="0" i="0" u="none" strike="noStrike" kern="1200" baseline="0" dirty="0" smtClean="0">
                <a:solidFill>
                  <a:schemeClr val="tx1"/>
                </a:solidFill>
                <a:latin typeface="+mn-lt"/>
                <a:ea typeface="+mn-ea"/>
                <a:cs typeface="+mn-cs"/>
              </a:rPr>
              <a:t> towards management of flood risks proper through also influencing the vulnerability of society. </a:t>
            </a:r>
          </a:p>
          <a:p>
            <a:endParaRPr lang="en-US"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Three </a:t>
            </a:r>
            <a:r>
              <a:rPr lang="it-IT" sz="1200" b="0" i="0" u="none" strike="noStrike" kern="1200" baseline="0" dirty="0" err="1" smtClean="0">
                <a:solidFill>
                  <a:schemeClr val="tx1"/>
                </a:solidFill>
                <a:latin typeface="+mn-lt"/>
                <a:ea typeface="+mn-ea"/>
                <a:cs typeface="+mn-cs"/>
              </a:rPr>
              <a:t>main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developments</a:t>
            </a:r>
            <a:r>
              <a:rPr lang="it-IT" sz="1200" b="0" i="0" u="none" strike="noStrike" kern="1200" baseline="0" dirty="0" smtClean="0">
                <a:solidFill>
                  <a:schemeClr val="tx1"/>
                </a:solidFill>
                <a:latin typeface="+mn-lt"/>
                <a:ea typeface="+mn-ea"/>
                <a:cs typeface="+mn-cs"/>
              </a:rPr>
              <a:t>: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managing all flood events focusing on the idea of coping with risk, instead of defining a design flood event from which implement protections;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risk-informed decision making, so that risk estimates may be used to inform multiple decision makers and the amount invested in risk reduction could be in proportion to risk magnitude and to the cost-effectiveness with which that risk may be reduced;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integrated system approaches, complementing or replacing flood </a:t>
            </a:r>
            <a:r>
              <a:rPr lang="en-US" sz="1200" b="0" i="0" u="none" strike="noStrike" kern="1200" baseline="0" dirty="0" err="1" smtClean="0">
                <a:solidFill>
                  <a:schemeClr val="tx1"/>
                </a:solidFill>
                <a:latin typeface="+mn-lt"/>
                <a:ea typeface="+mn-ea"/>
                <a:cs typeface="+mn-cs"/>
              </a:rPr>
              <a:t>defence</a:t>
            </a:r>
            <a:r>
              <a:rPr lang="en-US" sz="1200" b="0" i="0" u="none" strike="noStrike" kern="1200" baseline="0" dirty="0" smtClean="0">
                <a:solidFill>
                  <a:schemeClr val="tx1"/>
                </a:solidFill>
                <a:latin typeface="+mn-lt"/>
                <a:ea typeface="+mn-ea"/>
                <a:cs typeface="+mn-cs"/>
              </a:rPr>
              <a:t> by (non-structural) measures for reducing effects of flooding. </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Including the possible consequences in flood risk management adds to its implementation all the many variables influencing these consequences, making flood risk management a complex, multi-variate problem facing many uncertainty sources. </a:t>
            </a:r>
          </a:p>
          <a:p>
            <a:endParaRPr lang="it-IT"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3</a:t>
            </a:fld>
            <a:endParaRPr lang="en-US"/>
          </a:p>
        </p:txBody>
      </p:sp>
    </p:spTree>
    <p:extLst>
      <p:ext uri="{BB962C8B-B14F-4D97-AF65-F5344CB8AC3E}">
        <p14:creationId xmlns:p14="http://schemas.microsoft.com/office/powerpoint/2010/main" xmlns="" val="404493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Floods (as any other natural disaster) are much more dangerous when happen in urbanized areas. When talking about floods, a first important distinction has to be made about which flood hazard can affect the urban environment, as river flooding, coastal flooding, flash floods, pluvial flooding.. have different characteristics and can be faced with completely different precautionary and emergency measures. Another aspect to be taken into account is that urban evolution adds to flood risk assessment in future scenarios a great number of uncertain variables (urban growth, changes in exposure and vulnerability, changes in probability of flooding..), thus making flood risk management even more difficult and uncertain.</a:t>
            </a:r>
            <a:endParaRPr lang="it-IT" sz="1200" kern="1200" dirty="0" smtClean="0">
              <a:solidFill>
                <a:schemeClr val="tx1"/>
              </a:solidFill>
              <a:effectLst/>
              <a:latin typeface="+mn-lt"/>
              <a:ea typeface="+mn-ea"/>
              <a:cs typeface="+mn-cs"/>
            </a:endParaRPr>
          </a:p>
          <a:p>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Defending against future floods will therefore require more robust approaches to flood management that can cope with larger uncertainty or be adaptive to a wider range of futures. This could lead to a greater reliance on more flexible, incremental approaches to flood risk management, the incorporation of greater flexibility into the design of engineered measures, or acceptance of potential over-specification for inflexible measures.</a:t>
            </a:r>
            <a:endParaRPr lang="it-IT"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4</a:t>
            </a:fld>
            <a:endParaRPr lang="en-US"/>
          </a:p>
        </p:txBody>
      </p:sp>
    </p:spTree>
    <p:extLst>
      <p:ext uri="{BB962C8B-B14F-4D97-AF65-F5344CB8AC3E}">
        <p14:creationId xmlns:p14="http://schemas.microsoft.com/office/powerpoint/2010/main" xmlns="" val="334287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Flood risk management plans, as pointed out in the European Flood Directive, “shall address all aspects of flood risk management focusing on prevention, protection, preparedness, including flood forecasts and early warning systems” with the aim of “reducing potential adverse consequences of flooding”. </a:t>
            </a:r>
          </a:p>
          <a:p>
            <a:pPr lvl="0"/>
            <a:r>
              <a:rPr lang="en-GB" sz="1200" kern="1200" dirty="0" smtClean="0">
                <a:solidFill>
                  <a:schemeClr val="tx1"/>
                </a:solidFill>
                <a:effectLst/>
                <a:latin typeface="+mn-lt"/>
                <a:ea typeface="+mn-ea"/>
                <a:cs typeface="+mn-cs"/>
              </a:rPr>
              <a:t>The use of prevention measures that do not interfere on flood’s features require the elaboration of methodologies and strategies aimed at verifying their effectiveness. All over the world, public bodies and academics published some studies on the effectiveness of non-structural measures, but the lack of data on it (or their coarseness) makes their reliability hard to know.</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fact it is not so easy to understand how the use of hazard-independent measures varies </a:t>
            </a:r>
            <a:r>
              <a:rPr lang="en-GB" sz="1200" b="1" kern="1200" dirty="0" smtClean="0">
                <a:solidFill>
                  <a:schemeClr val="tx1"/>
                </a:solidFill>
                <a:effectLst/>
                <a:latin typeface="+mn-lt"/>
                <a:ea typeface="+mn-ea"/>
                <a:cs typeface="+mn-cs"/>
              </a:rPr>
              <a:t>the attitude of a territory in suffering a negative event’s consequences.</a:t>
            </a:r>
            <a:endParaRPr lang="it-IT" b="1"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5</a:t>
            </a:fld>
            <a:endParaRPr lang="en-US"/>
          </a:p>
        </p:txBody>
      </p:sp>
    </p:spTree>
    <p:extLst>
      <p:ext uri="{BB962C8B-B14F-4D97-AF65-F5344CB8AC3E}">
        <p14:creationId xmlns:p14="http://schemas.microsoft.com/office/powerpoint/2010/main" xmlns="" val="2301421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smtClean="0">
                <a:solidFill>
                  <a:schemeClr val="tx1"/>
                </a:solidFill>
                <a:effectLst/>
                <a:latin typeface="+mn-lt"/>
                <a:ea typeface="+mn-ea"/>
                <a:cs typeface="+mn-cs"/>
              </a:rPr>
              <a:t>If we consider the integral equation of risk, where H is the hazard, V is the vulnerability, E is the entity, </a:t>
            </a:r>
            <a:r>
              <a:rPr lang="en-GB" sz="1200" b="1" kern="1200" dirty="0" smtClean="0">
                <a:solidFill>
                  <a:schemeClr val="tx1"/>
                </a:solidFill>
                <a:effectLst/>
                <a:latin typeface="+mn-lt"/>
                <a:ea typeface="+mn-ea"/>
                <a:cs typeface="+mn-cs"/>
              </a:rPr>
              <a:t>the variable describing this attitude is vulnerability</a:t>
            </a:r>
            <a:r>
              <a:rPr lang="en-GB" sz="1200" kern="1200" dirty="0" smtClean="0">
                <a:solidFill>
                  <a:schemeClr val="tx1"/>
                </a:solidFill>
                <a:effectLst/>
                <a:latin typeface="+mn-lt"/>
                <a:ea typeface="+mn-ea"/>
                <a:cs typeface="+mn-cs"/>
              </a:rPr>
              <a:t>, defined exactly as “the characteristics and circumstances of a community, system or asset that make it susceptible to the damaging effects of a hazard”.</a:t>
            </a:r>
          </a:p>
          <a:p>
            <a:r>
              <a:rPr lang="en-US" sz="1200" b="0" i="0" u="none" strike="noStrike" kern="1200" baseline="0" dirty="0" smtClean="0">
                <a:solidFill>
                  <a:schemeClr val="tx1"/>
                </a:solidFill>
                <a:latin typeface="+mn-lt"/>
                <a:ea typeface="+mn-ea"/>
                <a:cs typeface="+mn-cs"/>
              </a:rPr>
              <a:t>Actually, there are different definitions of the term vulnerability with respect to natural hazards research.</a:t>
            </a:r>
          </a:p>
          <a:p>
            <a:r>
              <a:rPr lang="en-US" sz="1200" b="0" i="0" u="none" strike="noStrike" kern="1200" baseline="0" dirty="0" smtClean="0">
                <a:solidFill>
                  <a:schemeClr val="tx1"/>
                </a:solidFill>
                <a:latin typeface="+mn-lt"/>
                <a:ea typeface="+mn-ea"/>
                <a:cs typeface="+mn-cs"/>
              </a:rPr>
              <a:t>From a natural science perspective, studies on vulnerability focus on the susceptibility of physical systems in areas at risk to natural processes, with the aim of providing information useful in risk mitigation strategies. </a:t>
            </a:r>
          </a:p>
          <a:p>
            <a:r>
              <a:rPr lang="en-US" sz="1200" b="0" i="0" u="none" strike="noStrike" kern="1200" baseline="0" dirty="0" smtClean="0">
                <a:solidFill>
                  <a:schemeClr val="tx1"/>
                </a:solidFill>
                <a:latin typeface="+mn-lt"/>
                <a:ea typeface="+mn-ea"/>
                <a:cs typeface="+mn-cs"/>
              </a:rPr>
              <a:t>Vulnerability embodies also the capacity of a system to anticipate, cope with and resist flooding (resistance) and the capacity of the system to recover from the impact of flooding (resilience).</a:t>
            </a:r>
          </a:p>
          <a:p>
            <a:r>
              <a:rPr lang="en-US" sz="1200" b="1" i="0" u="none" strike="noStrike" kern="1200" baseline="0" dirty="0" smtClean="0">
                <a:solidFill>
                  <a:schemeClr val="tx1"/>
                </a:solidFill>
                <a:latin typeface="+mn-lt"/>
                <a:ea typeface="+mn-ea"/>
                <a:cs typeface="+mn-cs"/>
              </a:rPr>
              <a:t>The interpretation assumed here is now reported</a:t>
            </a:r>
            <a:r>
              <a:rPr lang="en-US" sz="1200" b="0" i="0" u="none" strike="noStrike" kern="1200" baseline="0" dirty="0" smtClean="0">
                <a:solidFill>
                  <a:schemeClr val="tx1"/>
                </a:solidFill>
                <a:latin typeface="+mn-lt"/>
                <a:ea typeface="+mn-ea"/>
                <a:cs typeface="+mn-cs"/>
              </a:rPr>
              <a:t>. Vulnerability is clearly related to the consequences of a natural hazard, which are generally measured in terms of damage or losses. Likewise, given its general connection to elements’ susceptibility, it can be assessed as the expected loss degree of an element (or set element) at risk as a consequence of a hazardous event.</a:t>
            </a:r>
          </a:p>
          <a:p>
            <a:r>
              <a:rPr lang="en-US" sz="1200" b="0" i="0" u="none" strike="noStrike" kern="1200" baseline="0" dirty="0" smtClean="0">
                <a:solidFill>
                  <a:schemeClr val="tx1"/>
                </a:solidFill>
                <a:latin typeface="+mn-lt"/>
                <a:ea typeface="+mn-ea"/>
                <a:cs typeface="+mn-cs"/>
              </a:rPr>
              <a:t>Consequently, vulnerability can assume values ranging from 0 to 1, as the expected degree of loss varies from no damage to complete disruption. </a:t>
            </a:r>
            <a:endParaRPr lang="it-IT"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6</a:t>
            </a:fld>
            <a:endParaRPr lang="en-US"/>
          </a:p>
        </p:txBody>
      </p:sp>
    </p:spTree>
    <p:extLst>
      <p:ext uri="{BB962C8B-B14F-4D97-AF65-F5344CB8AC3E}">
        <p14:creationId xmlns:p14="http://schemas.microsoft.com/office/powerpoint/2010/main" xmlns="" val="89004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 H describes the severity of the event that may hit a territory with a certain returning period; E is the entity (value) of the elements at risk; V is, for the definition we already gave, the percentage of damage that assets in areas at risk may suffer.</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7</a:t>
            </a:fld>
            <a:endParaRPr lang="en-US"/>
          </a:p>
        </p:txBody>
      </p:sp>
    </p:spTree>
    <p:extLst>
      <p:ext uri="{BB962C8B-B14F-4D97-AF65-F5344CB8AC3E}">
        <p14:creationId xmlns:p14="http://schemas.microsoft.com/office/powerpoint/2010/main" xmlns="" val="3389700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kern="1200" dirty="0" smtClean="0">
                <a:solidFill>
                  <a:schemeClr val="tx1"/>
                </a:solidFill>
                <a:effectLst/>
                <a:latin typeface="+mn-lt"/>
                <a:ea typeface="+mn-ea"/>
                <a:cs typeface="+mn-cs"/>
              </a:rPr>
              <a:t>In Sicily the risk assessment is currently carried out by means of the use of matrixes which provide flood hazard and flood risk in function of the event return period, the inundation depths and the exposure classes of assets at risk. In this approach, the vulnerability has a constant value preventively equal to 1: this means hypothesize the complete disrupt of every element reached by the water. This methodology substantially give as result how hazard varies in different zones more or less densely populated: in fact, the exposure classes give a general information on buildings (economic and strategic) value and no information on vulnerability variations is included. It does not allow for quantitative assessment of risk (expected damage), which should be useful in flood risk management plans redaction or in cost-benefit analysis for the assessment of the effectiveness of protection strategies. The idea of bypassing the assets’ economical value and using exposure classes, actually, may allow to reduce uncertainties in those cases in which strong databases supporting the analysis lack. Conversely, fixing the vulnerability default value equal to 1 inhibit any assessment of the variations in this parameter and, than, any possible comparison among different combinations of non-structural measures aimed at evaluating their effectiveness.</a:t>
            </a:r>
            <a:endParaRPr lang="it-IT" sz="1200" kern="1200" dirty="0" smtClean="0">
              <a:solidFill>
                <a:schemeClr val="tx1"/>
              </a:solidFill>
              <a:effectLst/>
              <a:latin typeface="+mn-lt"/>
              <a:ea typeface="+mn-ea"/>
              <a:cs typeface="+mn-cs"/>
            </a:endParaRPr>
          </a:p>
          <a:p>
            <a:pPr eaLnBrk="1" hangingPunct="1">
              <a:spcBef>
                <a:spcPct val="0"/>
              </a:spcBef>
            </a:pPr>
            <a:endParaRPr lang="it-IT" altLang="it-IT" dirty="0" smtClean="0"/>
          </a:p>
        </p:txBody>
      </p:sp>
      <p:sp>
        <p:nvSpPr>
          <p:cNvPr id="57348"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167FFF0-252C-45CD-8CAB-C8258CCF7442}" type="slidenum">
              <a:rPr lang="it-IT" altLang="it-IT" smtClean="0">
                <a:solidFill>
                  <a:srgbClr val="000000"/>
                </a:solidFill>
                <a:latin typeface="Calibri" panose="020F0502020204030204" pitchFamily="34" charset="0"/>
              </a:rPr>
              <a:pPr fontAlgn="base">
                <a:spcBef>
                  <a:spcPct val="0"/>
                </a:spcBef>
                <a:spcAft>
                  <a:spcPct val="0"/>
                </a:spcAft>
              </a:pPr>
              <a:t>9</a:t>
            </a:fld>
            <a:endParaRPr lang="it-IT" altLang="it-IT" smtClean="0">
              <a:solidFill>
                <a:srgbClr val="000000"/>
              </a:solidFill>
              <a:latin typeface="Calibri" panose="020F0502020204030204" pitchFamily="34" charset="0"/>
            </a:endParaRPr>
          </a:p>
        </p:txBody>
      </p:sp>
    </p:spTree>
    <p:extLst>
      <p:ext uri="{BB962C8B-B14F-4D97-AF65-F5344CB8AC3E}">
        <p14:creationId xmlns:p14="http://schemas.microsoft.com/office/powerpoint/2010/main" xmlns="" val="175513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en-US" sz="1200" b="0" i="0" u="none" strike="noStrike" kern="1200" baseline="0" dirty="0" smtClean="0">
                <a:solidFill>
                  <a:schemeClr val="tx1"/>
                </a:solidFill>
                <a:latin typeface="+mn-lt"/>
                <a:ea typeface="+mn-ea"/>
                <a:cs typeface="+mn-cs"/>
              </a:rPr>
              <a:t>The term damage embodies a wide range of meanings and interpretation, as it has been and is used by different experts facing different problems, each one dealing with his own discipline (economy, law, medicine, geography, etc.). </a:t>
            </a:r>
          </a:p>
          <a:p>
            <a:r>
              <a:rPr lang="en-US" sz="1200" b="0" i="0" u="none" strike="noStrike" kern="1200" baseline="0" dirty="0" smtClean="0">
                <a:solidFill>
                  <a:schemeClr val="tx1"/>
                </a:solidFill>
                <a:latin typeface="+mn-lt"/>
                <a:ea typeface="+mn-ea"/>
                <a:cs typeface="+mn-cs"/>
              </a:rPr>
              <a:t>Generally speaking, it is possible to find some common lines in these multiple interpretations. Damage is always the consequence of an action or an event; it may affect material or immaterial goods; the preventive assessment of possible damage is the starting point in every risk management strategy. </a:t>
            </a:r>
          </a:p>
          <a:p>
            <a:r>
              <a:rPr lang="en-US" sz="1200" kern="1200" dirty="0" smtClean="0">
                <a:solidFill>
                  <a:schemeClr val="tx1"/>
                </a:solidFill>
                <a:effectLst/>
                <a:latin typeface="+mn-lt"/>
                <a:ea typeface="+mn-ea"/>
                <a:cs typeface="+mn-cs"/>
              </a:rPr>
              <a:t>In general, flood damages are classified as a combination of direct, indirect, tangible and intangible losses. Direct losses are due to the direct contact of elements at risk with the flow; indirect losses include all consequences of the flood event that are not directly connected to the flow such as the disruption of public services and commercial activities after the flood that may even be outside the flood extent. In parallel, tangible losses can be specified in monetary terms, while intangible losses are not traded in a market and cannot be expresses in monetary terms. </a:t>
            </a:r>
          </a:p>
          <a:p>
            <a:r>
              <a:rPr lang="en-US" dirty="0" smtClean="0"/>
              <a:t>Despite in some studies is underlined the consistency of intangible damages, </a:t>
            </a:r>
            <a:r>
              <a:rPr lang="en-US" b="1" dirty="0" smtClean="0"/>
              <a:t>the majority of literature analysis is aimed to the assessment of tangible losses </a:t>
            </a:r>
            <a:r>
              <a:rPr lang="en-US" dirty="0" smtClean="0"/>
              <a:t>and, in particular, to direct tangible ones. In fact, direct damages are usually present in any damage assessment, indirect losses are often roughly estimated and intangibles are frequently ignored or simply mentioned.</a:t>
            </a:r>
          </a:p>
          <a:p>
            <a:r>
              <a:rPr lang="en-US" dirty="0" smtClean="0"/>
              <a:t>While it is easy to imagine, because of their definition, the difficulties in evaluating intangible losses, </a:t>
            </a:r>
            <a:r>
              <a:rPr lang="en-US" b="1" dirty="0" smtClean="0"/>
              <a:t>even flood tangible damages assessment is still a research challenge: the main obstacles in these research fields are the lack of available and consistent database and the many variables involved in the problem</a:t>
            </a:r>
            <a:r>
              <a:rPr lang="en-US" dirty="0" smtClean="0"/>
              <a:t>.</a:t>
            </a:r>
            <a:endParaRPr lang="it-IT" dirty="0"/>
          </a:p>
        </p:txBody>
      </p:sp>
      <p:sp>
        <p:nvSpPr>
          <p:cNvPr id="4" name="Segnaposto numero diapositiva 3"/>
          <p:cNvSpPr>
            <a:spLocks noGrp="1"/>
          </p:cNvSpPr>
          <p:nvPr>
            <p:ph type="sldNum" sz="quarter" idx="10"/>
          </p:nvPr>
        </p:nvSpPr>
        <p:spPr/>
        <p:txBody>
          <a:bodyPr/>
          <a:lstStyle/>
          <a:p>
            <a:fld id="{D51A8E8C-7000-4BD7-A278-0C1355790446}" type="slidenum">
              <a:rPr lang="en-US" smtClean="0"/>
              <a:pPr/>
              <a:t>10</a:t>
            </a:fld>
            <a:endParaRPr lang="en-US"/>
          </a:p>
        </p:txBody>
      </p:sp>
    </p:spTree>
    <p:extLst>
      <p:ext uri="{BB962C8B-B14F-4D97-AF65-F5344CB8AC3E}">
        <p14:creationId xmlns:p14="http://schemas.microsoft.com/office/powerpoint/2010/main" xmlns="" val="319642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3350BE-36FB-48B8-BC3B-BF82FA8A4B16}"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8D951-FD7A-4EA6-9971-BA4650F5F282}"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DDA1A-1160-4810-A009-9384DF143964}"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4B8CA7-DF52-4574-B28B-BF67C425F74E}"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6F388C-ACCE-4EF5-AD2C-86A2C6495869}"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2A2DB-E9A4-4F11-9A97-3D805873123B}" type="datetime1">
              <a:rPr lang="en-US" smtClean="0"/>
              <a:pPr/>
              <a:t>23-Sep-17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5D039D-4B07-4C92-99B2-D30586816A68}" type="datetime1">
              <a:rPr lang="en-US" smtClean="0"/>
              <a:pPr/>
              <a:t>23-Sep-17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8C0F6-D106-4D90-B6A1-515B7FD8F0C8}" type="datetime1">
              <a:rPr lang="en-US" smtClean="0"/>
              <a:pPr/>
              <a:t>23-Sep-17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B9723-2437-47C8-833A-EDB2EBB6A5A1}" type="datetime1">
              <a:rPr lang="en-US" smtClean="0"/>
              <a:pPr/>
              <a:t>23-Sep-17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5C9E6-3B8B-4571-9128-858A99C98B86}" type="datetime1">
              <a:rPr lang="en-US" smtClean="0"/>
              <a:pPr/>
              <a:t>23-Sep-17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4141EB-C6BD-49FF-BC05-BF0312C62789}" type="datetime1">
              <a:rPr lang="en-US" smtClean="0"/>
              <a:pPr/>
              <a:t>23-Sep-17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1E575-74B0-4F22-8519-3F96FB7A2B3A}" type="datetime1">
              <a:rPr lang="en-US" smtClean="0"/>
              <a:pPr/>
              <a:t>23-Sep-17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5.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jpeg"/><Relationship Id="rId9"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Colors" Target="../diagrams/colors2.xml"/><Relationship Id="rId11" Type="http://schemas.openxmlformats.org/officeDocument/2006/relationships/oleObject" Target="../embeddings/oleObject6.bin"/><Relationship Id="rId5" Type="http://schemas.openxmlformats.org/officeDocument/2006/relationships/diagramQuickStyle" Target="../diagrams/quickStyle2.xml"/><Relationship Id="rId10" Type="http://schemas.openxmlformats.org/officeDocument/2006/relationships/oleObject" Target="../embeddings/oleObject5.bin"/><Relationship Id="rId4" Type="http://schemas.openxmlformats.org/officeDocument/2006/relationships/diagramLayout" Target="../diagrams/layout2.xml"/><Relationship Id="rId9"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Colors" Target="../diagrams/colors3.xml"/><Relationship Id="rId11" Type="http://schemas.openxmlformats.org/officeDocument/2006/relationships/oleObject" Target="../embeddings/oleObject9.bin"/><Relationship Id="rId5" Type="http://schemas.openxmlformats.org/officeDocument/2006/relationships/diagramQuickStyle" Target="../diagrams/quickStyle3.xml"/><Relationship Id="rId10" Type="http://schemas.openxmlformats.org/officeDocument/2006/relationships/oleObject" Target="../embeddings/oleObject8.bin"/><Relationship Id="rId4" Type="http://schemas.openxmlformats.org/officeDocument/2006/relationships/diagramLayout" Target="../diagrams/layout3.xml"/><Relationship Id="rId9"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jpeg"/><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png"/><Relationship Id="rId7"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1.emf"/><Relationship Id="rId3" Type="http://schemas.openxmlformats.org/officeDocument/2006/relationships/image" Target="../media/image2.png"/><Relationship Id="rId7" Type="http://schemas.openxmlformats.org/officeDocument/2006/relationships/diagramQuickStyle" Target="../diagrams/quickStyle1.xml"/><Relationship Id="rId12"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9.emf"/><Relationship Id="rId5" Type="http://schemas.openxmlformats.org/officeDocument/2006/relationships/diagramData" Target="../diagrams/data1.xml"/><Relationship Id="rId10" Type="http://schemas.openxmlformats.org/officeDocument/2006/relationships/image" Target="../media/image18.emf"/><Relationship Id="rId4" Type="http://schemas.openxmlformats.org/officeDocument/2006/relationships/image" Target="../media/image1.jpeg"/><Relationship Id="rId9" Type="http://schemas.microsoft.com/office/2007/relationships/diagramDrawing" Target="../diagrams/drawing1.xml"/><Relationship Id="rId1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4.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jpe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4.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sp>
        <p:nvSpPr>
          <p:cNvPr id="2" name="Title 1"/>
          <p:cNvSpPr>
            <a:spLocks noGrp="1"/>
          </p:cNvSpPr>
          <p:nvPr>
            <p:ph type="ctrTitle"/>
          </p:nvPr>
        </p:nvSpPr>
        <p:spPr>
          <a:xfrm>
            <a:off x="621506" y="609601"/>
            <a:ext cx="7772400" cy="457200"/>
          </a:xfrm>
        </p:spPr>
        <p:txBody>
          <a:bodyPr>
            <a:normAutofit fontScale="90000"/>
          </a:bodyPr>
          <a:lstStyle/>
          <a:p>
            <a:r>
              <a:rPr lang="en-US" sz="1800" dirty="0" smtClean="0">
                <a:solidFill>
                  <a:srgbClr val="002060"/>
                </a:solidFill>
                <a:latin typeface="Book Antiqua" panose="02040602050305030304" pitchFamily="18" charset="0"/>
              </a:rPr>
              <a:t>Development of master curricula for natural disasters risk management in Western Balkan countries</a:t>
            </a:r>
            <a:endParaRPr lang="bs-Latn-BA" sz="1800" dirty="0">
              <a:solidFill>
                <a:srgbClr val="002060"/>
              </a:solidFill>
              <a:latin typeface="Book Antiqua" panose="02040602050305030304" pitchFamily="18" charset="0"/>
            </a:endParaRPr>
          </a:p>
        </p:txBody>
      </p:sp>
      <p:sp>
        <p:nvSpPr>
          <p:cNvPr id="3" name="Subtitle 2"/>
          <p:cNvSpPr>
            <a:spLocks noGrp="1"/>
          </p:cNvSpPr>
          <p:nvPr>
            <p:ph type="subTitle" idx="1"/>
          </p:nvPr>
        </p:nvSpPr>
        <p:spPr>
          <a:xfrm>
            <a:off x="1371600" y="1524000"/>
            <a:ext cx="6400800" cy="1143000"/>
          </a:xfrm>
        </p:spPr>
        <p:txBody>
          <a:bodyPr>
            <a:normAutofit fontScale="85000" lnSpcReduction="10000"/>
          </a:bodyPr>
          <a:lstStyle/>
          <a:p>
            <a:r>
              <a:rPr lang="en-US" dirty="0" smtClean="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t>Territorial Seismic Risk Map: a fundamental instrument for prevention </a:t>
            </a:r>
            <a:endParaRPr lang="bs-Latn-BA"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endParaRPr>
          </a:p>
        </p:txBody>
      </p:sp>
      <p:cxnSp>
        <p:nvCxnSpPr>
          <p:cNvPr id="5" name="Straight Connector 4"/>
          <p:cNvCxnSpPr/>
          <p:nvPr/>
        </p:nvCxnSpPr>
        <p:spPr>
          <a:xfrm>
            <a:off x="0" y="10668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26670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002060"/>
                </a:solidFill>
                <a:latin typeface="Book Antiqua" panose="02040602050305030304" pitchFamily="18" charset="0"/>
              </a:rPr>
              <a:t>Prof. Giovanni </a:t>
            </a:r>
            <a:r>
              <a:rPr lang="en-US" sz="1800" dirty="0" err="1" smtClean="0">
                <a:solidFill>
                  <a:srgbClr val="002060"/>
                </a:solidFill>
                <a:latin typeface="Book Antiqua" panose="02040602050305030304" pitchFamily="18" charset="0"/>
              </a:rPr>
              <a:t>Falsone</a:t>
            </a:r>
            <a:endParaRPr lang="en-US" sz="1800" dirty="0">
              <a:solidFill>
                <a:srgbClr val="002060"/>
              </a:solidFill>
              <a:latin typeface="Book Antiqua" panose="02040602050305030304" pitchFamily="18" charset="0"/>
            </a:endParaRPr>
          </a:p>
          <a:p>
            <a:r>
              <a:rPr lang="en-US" sz="1800" dirty="0">
                <a:solidFill>
                  <a:srgbClr val="002060"/>
                </a:solidFill>
                <a:latin typeface="Book Antiqua" panose="02040602050305030304" pitchFamily="18" charset="0"/>
              </a:rPr>
              <a:t>University of Messina – Department of Engineering, ITALY</a:t>
            </a:r>
          </a:p>
        </p:txBody>
      </p:sp>
      <p:sp>
        <p:nvSpPr>
          <p:cNvPr id="13" name="Text Box 2"/>
          <p:cNvSpPr txBox="1">
            <a:spLocks noChangeArrowheads="1"/>
          </p:cNvSpPr>
          <p:nvPr/>
        </p:nvSpPr>
        <p:spPr bwMode="auto">
          <a:xfrm>
            <a:off x="0" y="6057781"/>
            <a:ext cx="9144000" cy="800219"/>
          </a:xfrm>
          <a:prstGeom prst="rect">
            <a:avLst/>
          </a:prstGeom>
          <a:solidFill>
            <a:schemeClr val="accent6">
              <a:lumMod val="20000"/>
              <a:lumOff val="80000"/>
            </a:schemeClr>
          </a:solidFill>
          <a:ln w="9525">
            <a:solidFill>
              <a:srgbClr val="FF0000"/>
            </a:solidFill>
            <a:miter lim="800000"/>
            <a:headEnd/>
            <a:tailEnd/>
          </a:ln>
        </p:spPr>
        <p:txBody>
          <a:bodyPr rot="0" vert="horz" wrap="square" lIns="91440" tIns="45720" rIns="91440" bIns="45720" anchor="t" anchorCtr="0">
            <a:spAutoFit/>
          </a:bodyPr>
          <a:lstStyle/>
          <a:p>
            <a:pPr algn="ctr">
              <a:spcAft>
                <a:spcPts val="0"/>
              </a:spcAft>
            </a:pPr>
            <a:r>
              <a:rPr lang="en-US" sz="1200" dirty="0">
                <a:effectLst/>
                <a:latin typeface="Book Antiqua"/>
                <a:ea typeface="Calibri"/>
                <a:cs typeface="Times New Roman"/>
              </a:rPr>
              <a:t>Project number:  </a:t>
            </a:r>
            <a:r>
              <a:rPr lang="sr-Latn-RS" sz="1200" smtClean="0">
                <a:effectLst/>
                <a:latin typeface="Book Antiqua"/>
                <a:ea typeface="Calibri"/>
                <a:cs typeface="Times New Roman"/>
              </a:rPr>
              <a:t>5</a:t>
            </a:r>
            <a:r>
              <a:rPr lang="en-US" sz="1200" smtClean="0">
                <a:latin typeface="Book Antiqua"/>
                <a:ea typeface="Calibri"/>
                <a:cs typeface="Times New Roman"/>
              </a:rPr>
              <a:t>73806-EPP-1-2016-1-RS-EPPKA2-CBHE-JP</a:t>
            </a:r>
            <a:endParaRPr lang="bs-Latn-BA" sz="1200" dirty="0">
              <a:latin typeface="Book Antiqua"/>
              <a:ea typeface="Calibri"/>
              <a:cs typeface="Times New Roman"/>
            </a:endParaRPr>
          </a:p>
          <a:p>
            <a:pPr>
              <a:spcAft>
                <a:spcPts val="0"/>
              </a:spcAft>
            </a:pPr>
            <a:r>
              <a:rPr lang="en-US" sz="1200" dirty="0">
                <a:effectLst/>
                <a:latin typeface="Book Antiqua"/>
                <a:ea typeface="Calibri"/>
                <a:cs typeface="Times New Roman"/>
              </a:rPr>
              <a:t> </a:t>
            </a:r>
            <a:endParaRPr lang="bs-Latn-BA" sz="1200" dirty="0">
              <a:effectLst/>
              <a:latin typeface="Book Antiqua"/>
              <a:ea typeface="Calibri"/>
              <a:cs typeface="Times New Roman"/>
            </a:endParaRPr>
          </a:p>
          <a:p>
            <a:pPr algn="just">
              <a:spcAft>
                <a:spcPts val="0"/>
              </a:spcAft>
            </a:pPr>
            <a:r>
              <a:rPr lang="bs-Latn-BA" sz="1100" i="1" dirty="0">
                <a:effectLst/>
                <a:latin typeface="Book Antiqua"/>
                <a:ea typeface="Calibri"/>
                <a:cs typeface="Times New Roman"/>
              </a:rPr>
              <a:t>"This project has been funded with support from the European Commission. This publication </a:t>
            </a:r>
            <a:r>
              <a:rPr lang="bs-Latn-BA" sz="1100" i="1" dirty="0" smtClean="0">
                <a:effectLst/>
                <a:latin typeface="Book Antiqua"/>
                <a:ea typeface="Calibri"/>
                <a:cs typeface="Times New Roman"/>
              </a:rPr>
              <a:t>reflects </a:t>
            </a:r>
            <a:r>
              <a:rPr lang="bs-Latn-BA" sz="1100" i="1" dirty="0">
                <a:effectLst/>
                <a:latin typeface="Book Antiqua"/>
                <a:ea typeface="Calibri"/>
                <a:cs typeface="Times New Roman"/>
              </a:rPr>
              <a:t>the views only of the author, and the Commission cannot be held responsible for any use which may be made of the information contained therein"</a:t>
            </a:r>
            <a:endParaRPr lang="bs-Latn-BA" sz="1200" dirty="0">
              <a:effectLst/>
              <a:latin typeface="Book Antiqua"/>
              <a:ea typeface="Calibri"/>
              <a:cs typeface="Times New Roman"/>
            </a:endParaRP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Immagin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07363" y="3676473"/>
            <a:ext cx="1329274" cy="1428927"/>
          </a:xfrm>
          <a:prstGeom prst="rect">
            <a:avLst/>
          </a:prstGeom>
        </p:spPr>
      </p:pic>
      <p:sp>
        <p:nvSpPr>
          <p:cNvPr id="16" name="Title 1"/>
          <p:cNvSpPr txBox="1">
            <a:spLocks/>
          </p:cNvSpPr>
          <p:nvPr/>
        </p:nvSpPr>
        <p:spPr>
          <a:xfrm>
            <a:off x="533400" y="51816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002060"/>
                </a:solidFill>
                <a:latin typeface="Book Antiqua" panose="02040602050305030304" pitchFamily="18" charset="0"/>
              </a:rPr>
              <a:t>Teaching </a:t>
            </a:r>
            <a:r>
              <a:rPr lang="en-US" sz="1800" dirty="0">
                <a:solidFill>
                  <a:srgbClr val="002060"/>
                </a:solidFill>
                <a:latin typeface="Book Antiqua" panose="02040602050305030304" pitchFamily="18" charset="0"/>
              </a:rPr>
              <a:t>staff </a:t>
            </a:r>
            <a:r>
              <a:rPr lang="en-US" sz="1800" dirty="0" smtClean="0">
                <a:solidFill>
                  <a:srgbClr val="002060"/>
                </a:solidFill>
                <a:latin typeface="Book Antiqua" panose="02040602050305030304" pitchFamily="18" charset="0"/>
              </a:rPr>
              <a:t>training and study visit </a:t>
            </a:r>
          </a:p>
          <a:p>
            <a:r>
              <a:rPr lang="en-US" sz="1800" dirty="0" smtClean="0">
                <a:solidFill>
                  <a:srgbClr val="002060"/>
                </a:solidFill>
                <a:latin typeface="Book Antiqua" panose="02040602050305030304" pitchFamily="18" charset="0"/>
              </a:rPr>
              <a:t>Messina, 19</a:t>
            </a:r>
            <a:r>
              <a:rPr lang="en-GB" sz="1800" baseline="30000" dirty="0" err="1" smtClean="0">
                <a:solidFill>
                  <a:srgbClr val="002060"/>
                </a:solidFill>
                <a:latin typeface="Book Antiqua" panose="02040602050305030304" pitchFamily="18" charset="0"/>
              </a:rPr>
              <a:t>th</a:t>
            </a:r>
            <a:r>
              <a:rPr lang="sr-Latn-BA" sz="1800" dirty="0" smtClean="0">
                <a:solidFill>
                  <a:srgbClr val="002060"/>
                </a:solidFill>
                <a:latin typeface="Book Antiqua" panose="02040602050305030304" pitchFamily="18" charset="0"/>
              </a:rPr>
              <a:t> </a:t>
            </a:r>
            <a:r>
              <a:rPr lang="it-IT" sz="1800" dirty="0" smtClean="0">
                <a:solidFill>
                  <a:srgbClr val="002060"/>
                </a:solidFill>
                <a:latin typeface="Book Antiqua" panose="02040602050305030304" pitchFamily="18" charset="0"/>
              </a:rPr>
              <a:t>-21</a:t>
            </a:r>
            <a:r>
              <a:rPr lang="it-IT" sz="1800" baseline="30000" dirty="0" smtClean="0">
                <a:solidFill>
                  <a:srgbClr val="002060"/>
                </a:solidFill>
                <a:latin typeface="Book Antiqua" panose="02040602050305030304" pitchFamily="18" charset="0"/>
              </a:rPr>
              <a:t>st</a:t>
            </a:r>
            <a:r>
              <a:rPr lang="it-IT" sz="1800" dirty="0" smtClean="0">
                <a:solidFill>
                  <a:srgbClr val="002060"/>
                </a:solidFill>
                <a:latin typeface="Book Antiqua" panose="02040602050305030304" pitchFamily="18" charset="0"/>
              </a:rPr>
              <a:t> </a:t>
            </a:r>
            <a:r>
              <a:rPr lang="it-IT" sz="1800" dirty="0" err="1" smtClean="0">
                <a:solidFill>
                  <a:srgbClr val="002060"/>
                </a:solidFill>
                <a:latin typeface="Book Antiqua" panose="02040602050305030304" pitchFamily="18" charset="0"/>
              </a:rPr>
              <a:t>September</a:t>
            </a:r>
            <a:r>
              <a:rPr lang="it-IT" sz="1800" dirty="0" smtClean="0">
                <a:solidFill>
                  <a:srgbClr val="002060"/>
                </a:solidFill>
                <a:latin typeface="Book Antiqua" panose="02040602050305030304" pitchFamily="18" charset="0"/>
              </a:rPr>
              <a:t> </a:t>
            </a:r>
            <a:r>
              <a:rPr lang="sr-Latn-BA" sz="1800" dirty="0" smtClean="0">
                <a:solidFill>
                  <a:srgbClr val="002060"/>
                </a:solidFill>
                <a:latin typeface="Book Antiqua" panose="02040602050305030304" pitchFamily="18" charset="0"/>
              </a:rPr>
              <a:t>2017</a:t>
            </a:r>
            <a:endParaRPr lang="bs-Latn-BA" sz="1800" dirty="0">
              <a:solidFill>
                <a:srgbClr val="002060"/>
              </a:solidFill>
              <a:latin typeface="Book Antiqua" panose="02040602050305030304" pitchFamily="18" charset="0"/>
            </a:endParaRPr>
          </a:p>
        </p:txBody>
      </p:sp>
      <p:pic>
        <p:nvPicPr>
          <p:cNvPr id="11" name="Picture 10" descr="eu_flag_co_funded_pos_[rgb]_right.jpg"/>
          <p:cNvPicPr/>
          <p:nvPr/>
        </p:nvPicPr>
        <p:blipFill>
          <a:blip r:embed="rId5"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9539554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7"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solidFill>
                  <a:srgbClr val="FF0000"/>
                </a:solidFill>
                <a:latin typeface="Book Antiqua" panose="02040602050305030304" pitchFamily="18" charset="0"/>
              </a:rPr>
              <a:t>Territorial</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Seismic</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Risk</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Map</a:t>
            </a:r>
            <a:r>
              <a:rPr lang="it-IT" dirty="0" smtClean="0">
                <a:solidFill>
                  <a:srgbClr val="FF0000"/>
                </a:solidFill>
                <a:latin typeface="Book Antiqua" panose="02040602050305030304" pitchFamily="18" charset="0"/>
              </a:rPr>
              <a:t> </a:t>
            </a:r>
            <a:endParaRPr lang="bs-Latn-BA" dirty="0">
              <a:solidFill>
                <a:srgbClr val="FF0000"/>
              </a:solidFill>
              <a:latin typeface="Book Antiqua" panose="02040602050305030304" pitchFamily="18" charset="0"/>
            </a:endParaRPr>
          </a:p>
        </p:txBody>
      </p:sp>
      <p:sp>
        <p:nvSpPr>
          <p:cNvPr id="11" name="Rettangolo 10"/>
          <p:cNvSpPr/>
          <p:nvPr/>
        </p:nvSpPr>
        <p:spPr>
          <a:xfrm>
            <a:off x="282760" y="1524000"/>
            <a:ext cx="8640000" cy="3416320"/>
          </a:xfrm>
          <a:prstGeom prst="rect">
            <a:avLst/>
          </a:prstGeom>
        </p:spPr>
        <p:txBody>
          <a:bodyPr wrap="square">
            <a:spAutoFit/>
          </a:bodyPr>
          <a:lstStyle/>
          <a:p>
            <a:pPr marL="342900" indent="-342900">
              <a:buFont typeface="Arial" pitchFamily="34" charset="0"/>
              <a:buChar char="•"/>
            </a:pPr>
            <a:r>
              <a:rPr lang="it-IT" sz="2400" dirty="0" err="1" smtClean="0">
                <a:latin typeface="Book Antiqua" panose="02040602050305030304" pitchFamily="18" charset="0"/>
              </a:rPr>
              <a:t>It</a:t>
            </a:r>
            <a:r>
              <a:rPr lang="it-IT" sz="2400" dirty="0" smtClean="0">
                <a:latin typeface="Book Antiqua" panose="02040602050305030304" pitchFamily="18" charset="0"/>
              </a:rPr>
              <a:t> </a:t>
            </a:r>
            <a:r>
              <a:rPr lang="it-IT" sz="2400" dirty="0" err="1" smtClean="0">
                <a:latin typeface="Book Antiqua" panose="02040602050305030304" pitchFamily="18" charset="0"/>
              </a:rPr>
              <a:t>is</a:t>
            </a:r>
            <a:r>
              <a:rPr lang="it-IT" sz="2400" dirty="0" smtClean="0">
                <a:latin typeface="Book Antiqua" panose="02040602050305030304" pitchFamily="18" charset="0"/>
              </a:rPr>
              <a:t> a </a:t>
            </a:r>
            <a:r>
              <a:rPr lang="it-IT" sz="2400" dirty="0" err="1" smtClean="0">
                <a:latin typeface="Book Antiqua" panose="02040602050305030304" pitchFamily="18" charset="0"/>
              </a:rPr>
              <a:t>fundamental</a:t>
            </a:r>
            <a:r>
              <a:rPr lang="it-IT" sz="2400" dirty="0" smtClean="0">
                <a:latin typeface="Book Antiqua" panose="02040602050305030304" pitchFamily="18" charset="0"/>
              </a:rPr>
              <a:t> </a:t>
            </a:r>
            <a:r>
              <a:rPr lang="it-IT" sz="2400" dirty="0" err="1" smtClean="0">
                <a:latin typeface="Book Antiqua" panose="02040602050305030304" pitchFamily="18" charset="0"/>
              </a:rPr>
              <a:t>instrument</a:t>
            </a:r>
            <a:r>
              <a:rPr lang="it-IT" sz="2400" dirty="0" smtClean="0">
                <a:latin typeface="Book Antiqua" panose="02040602050305030304" pitchFamily="18" charset="0"/>
              </a:rPr>
              <a:t> </a:t>
            </a:r>
            <a:r>
              <a:rPr lang="it-IT" sz="2400" dirty="0" err="1" smtClean="0">
                <a:latin typeface="Book Antiqua" panose="02040602050305030304" pitchFamily="18" charset="0"/>
              </a:rPr>
              <a:t>when</a:t>
            </a:r>
            <a:r>
              <a:rPr lang="it-IT" sz="2400" dirty="0" smtClean="0">
                <a:latin typeface="Book Antiqua" panose="02040602050305030304" pitchFamily="18" charset="0"/>
              </a:rPr>
              <a:t> a </a:t>
            </a:r>
            <a:r>
              <a:rPr lang="it-IT" sz="2400" dirty="0" err="1" smtClean="0">
                <a:latin typeface="Book Antiqua" panose="02040602050305030304" pitchFamily="18" charset="0"/>
              </a:rPr>
              <a:t>territory</a:t>
            </a:r>
            <a:r>
              <a:rPr lang="it-IT" sz="2400" dirty="0" smtClean="0">
                <a:latin typeface="Book Antiqua" panose="02040602050305030304" pitchFamily="18" charset="0"/>
              </a:rPr>
              <a:t> or an </a:t>
            </a:r>
            <a:r>
              <a:rPr lang="it-IT" sz="2400" dirty="0" err="1" smtClean="0">
                <a:latin typeface="Book Antiqua" panose="02040602050305030304" pitchFamily="18" charset="0"/>
              </a:rPr>
              <a:t>administration</a:t>
            </a:r>
            <a:r>
              <a:rPr lang="it-IT" sz="2400" dirty="0" smtClean="0">
                <a:latin typeface="Book Antiqua" panose="02040602050305030304" pitchFamily="18" charset="0"/>
              </a:rPr>
              <a:t> </a:t>
            </a:r>
            <a:r>
              <a:rPr lang="it-IT" sz="2400" dirty="0" err="1" smtClean="0">
                <a:latin typeface="Book Antiqua" panose="02040602050305030304" pitchFamily="18" charset="0"/>
              </a:rPr>
              <a:t>wants</a:t>
            </a:r>
            <a:r>
              <a:rPr lang="it-IT" sz="2400" dirty="0" smtClean="0">
                <a:latin typeface="Book Antiqua" panose="02040602050305030304" pitchFamily="18" charset="0"/>
              </a:rPr>
              <a:t> to </a:t>
            </a:r>
            <a:r>
              <a:rPr lang="it-IT" sz="2400" dirty="0" err="1" smtClean="0">
                <a:latin typeface="Book Antiqua" panose="02040602050305030304" pitchFamily="18" charset="0"/>
              </a:rPr>
              <a:t>begin</a:t>
            </a:r>
            <a:r>
              <a:rPr lang="it-IT" sz="2400" dirty="0" smtClean="0">
                <a:latin typeface="Book Antiqua" panose="02040602050305030304" pitchFamily="18" charset="0"/>
              </a:rPr>
              <a:t> a </a:t>
            </a:r>
            <a:r>
              <a:rPr lang="it-IT" sz="2400" dirty="0" err="1" smtClean="0">
                <a:latin typeface="Book Antiqua" panose="02040602050305030304" pitchFamily="18" charset="0"/>
              </a:rPr>
              <a:t>seismic</a:t>
            </a:r>
            <a:r>
              <a:rPr lang="it-IT" sz="2400" dirty="0" smtClean="0">
                <a:latin typeface="Book Antiqua" panose="02040602050305030304" pitchFamily="18" charset="0"/>
              </a:rPr>
              <a:t> </a:t>
            </a:r>
            <a:r>
              <a:rPr lang="it-IT" sz="2400" dirty="0" err="1" smtClean="0">
                <a:latin typeface="Book Antiqua" panose="02040602050305030304" pitchFamily="18" charset="0"/>
              </a:rPr>
              <a:t>prevention</a:t>
            </a:r>
            <a:r>
              <a:rPr lang="it-IT" sz="2400" dirty="0" smtClean="0">
                <a:latin typeface="Book Antiqua" panose="02040602050305030304" pitchFamily="18" charset="0"/>
              </a:rPr>
              <a:t> design </a:t>
            </a:r>
            <a:r>
              <a:rPr lang="it-IT" sz="2400" dirty="0" err="1" smtClean="0">
                <a:latin typeface="Book Antiqua" panose="02040602050305030304" pitchFamily="18" charset="0"/>
              </a:rPr>
              <a:t>but</a:t>
            </a:r>
            <a:r>
              <a:rPr lang="it-IT" sz="2400" dirty="0" smtClean="0">
                <a:latin typeface="Book Antiqua" panose="02040602050305030304" pitchFamily="18" charset="0"/>
              </a:rPr>
              <a:t> </a:t>
            </a:r>
            <a:r>
              <a:rPr lang="it-IT" sz="2400" dirty="0" err="1" smtClean="0">
                <a:latin typeface="Book Antiqua" panose="02040602050305030304" pitchFamily="18" charset="0"/>
              </a:rPr>
              <a:t>it</a:t>
            </a:r>
            <a:r>
              <a:rPr lang="it-IT" sz="2400" dirty="0" smtClean="0">
                <a:latin typeface="Book Antiqua" panose="02040602050305030304" pitchFamily="18" charset="0"/>
              </a:rPr>
              <a:t> </a:t>
            </a:r>
            <a:r>
              <a:rPr lang="it-IT" sz="2400" dirty="0" err="1" smtClean="0">
                <a:latin typeface="Book Antiqua" panose="02040602050305030304" pitchFamily="18" charset="0"/>
              </a:rPr>
              <a:t>has</a:t>
            </a:r>
            <a:r>
              <a:rPr lang="it-IT" sz="2400" dirty="0" smtClean="0">
                <a:latin typeface="Book Antiqua" panose="02040602050305030304" pitchFamily="18" charset="0"/>
              </a:rPr>
              <a:t> </a:t>
            </a:r>
            <a:r>
              <a:rPr lang="it-IT" sz="2400" dirty="0" err="1" smtClean="0">
                <a:latin typeface="Book Antiqua" panose="02040602050305030304" pitchFamily="18" charset="0"/>
              </a:rPr>
              <a:t>not</a:t>
            </a:r>
            <a:r>
              <a:rPr lang="it-IT" sz="2400" dirty="0" smtClean="0">
                <a:latin typeface="Book Antiqua" panose="02040602050305030304" pitchFamily="18" charset="0"/>
              </a:rPr>
              <a:t> the </a:t>
            </a:r>
            <a:r>
              <a:rPr lang="it-IT" sz="2400" dirty="0" err="1" smtClean="0">
                <a:latin typeface="Book Antiqua" panose="02040602050305030304" pitchFamily="18" charset="0"/>
              </a:rPr>
              <a:t>financial</a:t>
            </a:r>
            <a:r>
              <a:rPr lang="it-IT" sz="2400" dirty="0" smtClean="0">
                <a:latin typeface="Book Antiqua" panose="02040602050305030304" pitchFamily="18" charset="0"/>
              </a:rPr>
              <a:t> </a:t>
            </a:r>
            <a:r>
              <a:rPr lang="it-IT" sz="2400" dirty="0" err="1" smtClean="0">
                <a:latin typeface="Book Antiqua" panose="02040602050305030304" pitchFamily="18" charset="0"/>
              </a:rPr>
              <a:t>resource</a:t>
            </a:r>
            <a:r>
              <a:rPr lang="it-IT" sz="2400" dirty="0" smtClean="0">
                <a:latin typeface="Book Antiqua" panose="02040602050305030304" pitchFamily="18" charset="0"/>
              </a:rPr>
              <a:t> for </a:t>
            </a:r>
            <a:r>
              <a:rPr lang="it-IT" sz="2400" dirty="0" err="1" smtClean="0">
                <a:latin typeface="Book Antiqua" panose="02040602050305030304" pitchFamily="18" charset="0"/>
              </a:rPr>
              <a:t>all</a:t>
            </a:r>
            <a:r>
              <a:rPr lang="it-IT" sz="2400" dirty="0" smtClean="0">
                <a:latin typeface="Book Antiqua" panose="02040602050305030304" pitchFamily="18" charset="0"/>
              </a:rPr>
              <a:t> </a:t>
            </a:r>
            <a:r>
              <a:rPr lang="it-IT" sz="2400" dirty="0" err="1" smtClean="0">
                <a:latin typeface="Book Antiqua" panose="02040602050305030304" pitchFamily="18" charset="0"/>
              </a:rPr>
              <a:t>its</a:t>
            </a:r>
            <a:r>
              <a:rPr lang="it-IT" sz="2400" dirty="0" smtClean="0">
                <a:latin typeface="Book Antiqua" panose="02040602050305030304" pitchFamily="18" charset="0"/>
              </a:rPr>
              <a:t> </a:t>
            </a:r>
            <a:r>
              <a:rPr lang="it-IT" sz="2400" dirty="0" err="1" smtClean="0">
                <a:latin typeface="Book Antiqua" panose="02040602050305030304" pitchFamily="18" charset="0"/>
              </a:rPr>
              <a:t>structures</a:t>
            </a:r>
            <a:r>
              <a:rPr lang="it-IT" sz="2400" dirty="0" smtClean="0">
                <a:latin typeface="Book Antiqua" panose="02040602050305030304" pitchFamily="18" charset="0"/>
              </a:rPr>
              <a:t>.</a:t>
            </a:r>
          </a:p>
          <a:p>
            <a:pPr marL="342900" indent="-342900">
              <a:buFont typeface="Arial" pitchFamily="34" charset="0"/>
              <a:buChar char="•"/>
            </a:pPr>
            <a:endParaRPr lang="it-IT" sz="2400" dirty="0">
              <a:latin typeface="Book Antiqua" panose="02040602050305030304" pitchFamily="18" charset="0"/>
            </a:endParaRPr>
          </a:p>
          <a:p>
            <a:pPr marL="342900" indent="-342900">
              <a:buFont typeface="Arial" pitchFamily="34" charset="0"/>
              <a:buChar char="•"/>
            </a:pPr>
            <a:r>
              <a:rPr lang="it-IT" sz="2400" dirty="0" smtClean="0">
                <a:latin typeface="Book Antiqua" panose="02040602050305030304" pitchFamily="18" charset="0"/>
              </a:rPr>
              <a:t>A </a:t>
            </a:r>
            <a:r>
              <a:rPr lang="it-IT" sz="2400" dirty="0" err="1" smtClean="0">
                <a:latin typeface="Book Antiqua" panose="02040602050305030304" pitchFamily="18" charset="0"/>
              </a:rPr>
              <a:t>priority</a:t>
            </a:r>
            <a:r>
              <a:rPr lang="it-IT" sz="2400" dirty="0" smtClean="0">
                <a:latin typeface="Book Antiqua" panose="02040602050305030304" pitchFamily="18" charset="0"/>
              </a:rPr>
              <a:t> of </a:t>
            </a:r>
            <a:r>
              <a:rPr lang="it-IT" sz="2400" dirty="0" err="1" smtClean="0">
                <a:latin typeface="Book Antiqua" panose="02040602050305030304" pitchFamily="18" charset="0"/>
              </a:rPr>
              <a:t>intervention</a:t>
            </a:r>
            <a:r>
              <a:rPr lang="it-IT" sz="2400" dirty="0" smtClean="0">
                <a:latin typeface="Book Antiqua" panose="02040602050305030304" pitchFamily="18" charset="0"/>
              </a:rPr>
              <a:t> must be </a:t>
            </a:r>
            <a:r>
              <a:rPr lang="it-IT" sz="2400" dirty="0" err="1" smtClean="0">
                <a:latin typeface="Book Antiqua" panose="02040602050305030304" pitchFamily="18" charset="0"/>
              </a:rPr>
              <a:t>established</a:t>
            </a:r>
            <a:r>
              <a:rPr lang="it-IT" sz="2400" dirty="0" smtClean="0">
                <a:latin typeface="Book Antiqua" panose="02040602050305030304" pitchFamily="18" charset="0"/>
              </a:rPr>
              <a:t> and the best </a:t>
            </a:r>
            <a:r>
              <a:rPr lang="it-IT" sz="2400" dirty="0" err="1" smtClean="0">
                <a:latin typeface="Book Antiqua" panose="02040602050305030304" pitchFamily="18" charset="0"/>
              </a:rPr>
              <a:t>choice</a:t>
            </a:r>
            <a:r>
              <a:rPr lang="it-IT" sz="2400" dirty="0" smtClean="0">
                <a:latin typeface="Book Antiqua" panose="02040602050305030304" pitchFamily="18" charset="0"/>
              </a:rPr>
              <a:t> </a:t>
            </a:r>
            <a:r>
              <a:rPr lang="it-IT" sz="2400" dirty="0" err="1" smtClean="0">
                <a:latin typeface="Book Antiqua" panose="02040602050305030304" pitchFamily="18" charset="0"/>
              </a:rPr>
              <a:t>could</a:t>
            </a:r>
            <a:r>
              <a:rPr lang="it-IT" sz="2400" dirty="0" smtClean="0">
                <a:latin typeface="Book Antiqua" panose="02040602050305030304" pitchFamily="18" charset="0"/>
              </a:rPr>
              <a:t> be </a:t>
            </a:r>
            <a:r>
              <a:rPr lang="it-IT" sz="2400" dirty="0" err="1" smtClean="0">
                <a:latin typeface="Book Antiqua" panose="02040602050305030304" pitchFamily="18" charset="0"/>
              </a:rPr>
              <a:t>that</a:t>
            </a:r>
            <a:r>
              <a:rPr lang="it-IT" sz="2400" dirty="0" smtClean="0">
                <a:latin typeface="Book Antiqua" panose="02040602050305030304" pitchFamily="18" charset="0"/>
              </a:rPr>
              <a:t> </a:t>
            </a:r>
            <a:r>
              <a:rPr lang="it-IT" sz="2400" dirty="0" err="1" smtClean="0">
                <a:latin typeface="Book Antiqua" panose="02040602050305030304" pitchFamily="18" charset="0"/>
              </a:rPr>
              <a:t>based</a:t>
            </a:r>
            <a:r>
              <a:rPr lang="it-IT" sz="2400" dirty="0" smtClean="0">
                <a:latin typeface="Book Antiqua" panose="02040602050305030304" pitchFamily="18" charset="0"/>
              </a:rPr>
              <a:t> on the </a:t>
            </a:r>
            <a:r>
              <a:rPr lang="it-IT" sz="2400" dirty="0" err="1" smtClean="0">
                <a:latin typeface="Book Antiqua" panose="02040602050305030304" pitchFamily="18" charset="0"/>
              </a:rPr>
              <a:t>seismic</a:t>
            </a:r>
            <a:r>
              <a:rPr lang="it-IT" sz="2400" dirty="0" smtClean="0">
                <a:latin typeface="Book Antiqua" panose="02040602050305030304" pitchFamily="18" charset="0"/>
              </a:rPr>
              <a:t> </a:t>
            </a:r>
            <a:r>
              <a:rPr lang="it-IT" sz="2400" dirty="0" err="1" smtClean="0">
                <a:latin typeface="Book Antiqua" panose="02040602050305030304" pitchFamily="18" charset="0"/>
              </a:rPr>
              <a:t>risk</a:t>
            </a:r>
            <a:r>
              <a:rPr lang="it-IT" sz="2400" dirty="0" smtClean="0">
                <a:latin typeface="Book Antiqua" panose="02040602050305030304" pitchFamily="18" charset="0"/>
              </a:rPr>
              <a:t> </a:t>
            </a:r>
            <a:r>
              <a:rPr lang="it-IT" sz="2400" dirty="0" err="1" smtClean="0">
                <a:latin typeface="Book Antiqua" panose="02040602050305030304" pitchFamily="18" charset="0"/>
              </a:rPr>
              <a:t>level</a:t>
            </a:r>
            <a:r>
              <a:rPr lang="it-IT" sz="2400" dirty="0" smtClean="0">
                <a:latin typeface="Book Antiqua" panose="02040602050305030304" pitchFamily="18" charset="0"/>
              </a:rPr>
              <a:t>. </a:t>
            </a:r>
          </a:p>
          <a:p>
            <a:pPr marL="342900" indent="-342900">
              <a:buFont typeface="Arial" pitchFamily="34" charset="0"/>
              <a:buChar char="•"/>
            </a:pPr>
            <a:endParaRPr lang="it-IT" sz="2400" dirty="0" smtClean="0">
              <a:latin typeface="Book Antiqua" panose="02040602050305030304" pitchFamily="18" charset="0"/>
            </a:endParaRPr>
          </a:p>
          <a:p>
            <a:endParaRPr lang="it-IT" sz="2400" dirty="0" smtClean="0">
              <a:latin typeface="Book Antiqua" panose="02040602050305030304" pitchFamily="18" charset="0"/>
            </a:endParaRPr>
          </a:p>
          <a:p>
            <a:r>
              <a:rPr lang="it-IT" sz="2400" dirty="0" smtClean="0">
                <a:latin typeface="Book Antiqua" panose="02040602050305030304" pitchFamily="18" charset="0"/>
              </a:rPr>
              <a:t> </a:t>
            </a:r>
            <a:endParaRPr lang="it-IT" sz="2400" dirty="0">
              <a:latin typeface="Book Antiqua" panose="02040602050305030304" pitchFamily="18" charset="0"/>
            </a:endParaRPr>
          </a:p>
        </p:txBody>
      </p:sp>
      <p:pic>
        <p:nvPicPr>
          <p:cNvPr id="24579" name="Picture 3" descr="C:\Users\UtentePC\Pictures\in vincol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09799" y="3962400"/>
            <a:ext cx="4429353" cy="268047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eu_flag_co_funded_pos_[rgb]_right.jpg"/>
          <p:cNvPicPr/>
          <p:nvPr/>
        </p:nvPicPr>
        <p:blipFill>
          <a:blip r:embed="rId6"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33297495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smtClean="0"/>
          </a:p>
          <a:p>
            <a:r>
              <a:rPr lang="it-IT" sz="2400" i="1" dirty="0" smtClean="0">
                <a:latin typeface="Book Antiqua" pitchFamily="18" charset="0"/>
              </a:rPr>
              <a:t>V </a:t>
            </a:r>
            <a:r>
              <a:rPr lang="it-IT" sz="2400" dirty="0" smtClean="0">
                <a:latin typeface="Book Antiqua" pitchFamily="18" charset="0"/>
              </a:rPr>
              <a:t>= </a:t>
            </a:r>
            <a:r>
              <a:rPr lang="it-IT" sz="2400" dirty="0" err="1" smtClean="0">
                <a:latin typeface="Book Antiqua" pitchFamily="18" charset="0"/>
              </a:rPr>
              <a:t>Seismic</a:t>
            </a:r>
            <a:r>
              <a:rPr lang="it-IT" sz="2400" dirty="0" smtClean="0">
                <a:latin typeface="Book Antiqua" pitchFamily="18" charset="0"/>
              </a:rPr>
              <a:t> </a:t>
            </a:r>
            <a:r>
              <a:rPr lang="it-IT" sz="2400" dirty="0" err="1" smtClean="0">
                <a:latin typeface="Book Antiqua" pitchFamily="18" charset="0"/>
              </a:rPr>
              <a:t>Vulnerability</a:t>
            </a:r>
            <a:r>
              <a:rPr lang="it-IT" sz="2400" dirty="0" smtClean="0">
                <a:latin typeface="Book Antiqua" pitchFamily="18" charset="0"/>
              </a:rPr>
              <a:t> of the </a:t>
            </a:r>
            <a:r>
              <a:rPr lang="it-IT" sz="2400" dirty="0" err="1" smtClean="0">
                <a:latin typeface="Book Antiqua" pitchFamily="18" charset="0"/>
              </a:rPr>
              <a:t>Structure</a:t>
            </a:r>
            <a:endParaRPr lang="it-IT" sz="2400" dirty="0" smtClean="0">
              <a:latin typeface="Book Antiqua" pitchFamily="18" charset="0"/>
            </a:endParaRPr>
          </a:p>
          <a:p>
            <a:r>
              <a:rPr lang="it-IT" sz="2400" i="1" dirty="0" smtClean="0">
                <a:latin typeface="Book Antiqua" pitchFamily="18" charset="0"/>
              </a:rPr>
              <a:t>E = </a:t>
            </a:r>
            <a:r>
              <a:rPr lang="it-IT" sz="2400" dirty="0" err="1" smtClean="0">
                <a:latin typeface="Book Antiqua" pitchFamily="18" charset="0"/>
              </a:rPr>
              <a:t>Economic</a:t>
            </a:r>
            <a:r>
              <a:rPr lang="it-IT" sz="2400" dirty="0" smtClean="0">
                <a:latin typeface="Book Antiqua" pitchFamily="18" charset="0"/>
              </a:rPr>
              <a:t> </a:t>
            </a:r>
            <a:r>
              <a:rPr lang="it-IT" sz="2400" dirty="0" err="1" smtClean="0">
                <a:latin typeface="Book Antiqua" pitchFamily="18" charset="0"/>
              </a:rPr>
              <a:t>Exposure</a:t>
            </a:r>
            <a:r>
              <a:rPr lang="it-IT" sz="2400" dirty="0" smtClean="0">
                <a:latin typeface="Book Antiqua" pitchFamily="18" charset="0"/>
              </a:rPr>
              <a:t> of the </a:t>
            </a:r>
            <a:r>
              <a:rPr lang="it-IT" sz="2400" dirty="0" err="1" smtClean="0">
                <a:latin typeface="Book Antiqua" pitchFamily="18" charset="0"/>
              </a:rPr>
              <a:t>Structure</a:t>
            </a:r>
            <a:endParaRPr lang="it-IT" sz="2400" i="1" dirty="0">
              <a:latin typeface="Book Antiqua" pitchFamily="18" charset="0"/>
            </a:endParaRPr>
          </a:p>
          <a:p>
            <a:endParaRPr lang="it-IT" dirty="0" smtClean="0">
              <a:latin typeface="Book Antiqua" pitchFamily="18" charset="0"/>
            </a:endParaRPr>
          </a:p>
          <a:p>
            <a:pPr algn="just"/>
            <a:endParaRPr lang="it-IT" sz="1000" i="1" dirty="0" smtClean="0">
              <a:latin typeface="Book Antiqua" pitchFamily="18" charset="0"/>
            </a:endParaRPr>
          </a:p>
          <a:p>
            <a:pPr algn="just"/>
            <a:r>
              <a:rPr lang="it-IT" sz="2400" i="1" dirty="0" smtClean="0">
                <a:latin typeface="Book Antiqua" pitchFamily="18" charset="0"/>
              </a:rPr>
              <a:t>P = </a:t>
            </a:r>
            <a:r>
              <a:rPr lang="it-IT" sz="2400" dirty="0" err="1" smtClean="0">
                <a:latin typeface="Book Antiqua" pitchFamily="18" charset="0"/>
              </a:rPr>
              <a:t>Seismic</a:t>
            </a:r>
            <a:r>
              <a:rPr lang="it-IT" sz="2400" dirty="0" smtClean="0">
                <a:latin typeface="Book Antiqua" pitchFamily="18" charset="0"/>
              </a:rPr>
              <a:t> </a:t>
            </a:r>
            <a:r>
              <a:rPr lang="it-IT" sz="2400" dirty="0" err="1" smtClean="0">
                <a:latin typeface="Book Antiqua" pitchFamily="18" charset="0"/>
              </a:rPr>
              <a:t>Danger</a:t>
            </a:r>
            <a:r>
              <a:rPr lang="it-IT" sz="2400" dirty="0" smtClean="0">
                <a:latin typeface="Book Antiqua" pitchFamily="18" charset="0"/>
              </a:rPr>
              <a:t> of the Site</a:t>
            </a:r>
            <a:endParaRPr lang="it-IT" sz="2400" i="1" dirty="0" smtClean="0">
              <a:latin typeface="Book Antiqua" pitchFamily="18" charset="0"/>
            </a:endParaRPr>
          </a:p>
          <a:p>
            <a:pPr algn="just"/>
            <a:r>
              <a:rPr lang="it-IT" sz="2400" i="1" dirty="0" smtClean="0">
                <a:latin typeface="Book Antiqua" pitchFamily="18" charset="0"/>
              </a:rPr>
              <a:t>D = </a:t>
            </a:r>
            <a:r>
              <a:rPr lang="it-IT" sz="2400" dirty="0" err="1" smtClean="0">
                <a:latin typeface="Book Antiqua" pitchFamily="18" charset="0"/>
              </a:rPr>
              <a:t>Damage</a:t>
            </a:r>
            <a:r>
              <a:rPr lang="it-IT" sz="2400" dirty="0" smtClean="0">
                <a:latin typeface="Book Antiqua" pitchFamily="18" charset="0"/>
              </a:rPr>
              <a:t> </a:t>
            </a:r>
            <a:r>
              <a:rPr lang="it-IT" sz="2400" dirty="0" err="1" smtClean="0">
                <a:latin typeface="Book Antiqua" pitchFamily="18" charset="0"/>
              </a:rPr>
              <a:t>Aptitude</a:t>
            </a:r>
            <a:r>
              <a:rPr lang="it-IT" sz="2400" dirty="0" smtClean="0">
                <a:latin typeface="Book Antiqua" pitchFamily="18" charset="0"/>
              </a:rPr>
              <a:t> of the </a:t>
            </a:r>
            <a:r>
              <a:rPr lang="it-IT" sz="2400" dirty="0" err="1" smtClean="0">
                <a:latin typeface="Book Antiqua" pitchFamily="18" charset="0"/>
              </a:rPr>
              <a:t>Structure</a:t>
            </a:r>
            <a:endParaRPr lang="it-IT" sz="2400" i="1" dirty="0">
              <a:latin typeface="Book Antiqua" pitchFamily="18" charset="0"/>
            </a:endParaRPr>
          </a:p>
          <a:p>
            <a:endParaRPr lang="it-IT" dirty="0" smtClean="0"/>
          </a:p>
          <a:p>
            <a:pPr marL="0" indent="0" algn="ctr">
              <a:buNone/>
            </a:pPr>
            <a:endParaRPr lang="it-IT" dirty="0"/>
          </a:p>
        </p:txBody>
      </p:sp>
      <p:sp>
        <p:nvSpPr>
          <p:cNvPr id="4" name="Segnaposto numero diapositiva 3"/>
          <p:cNvSpPr>
            <a:spLocks noGrp="1"/>
          </p:cNvSpPr>
          <p:nvPr>
            <p:ph type="sldNum" sz="quarter" idx="12"/>
          </p:nvPr>
        </p:nvSpPr>
        <p:spPr/>
        <p:txBody>
          <a:bodyPr/>
          <a:lstStyle/>
          <a:p>
            <a:fld id="{B6F15528-21DE-4FAA-801E-634DDDAF4B2B}" type="slidenum">
              <a:rPr lang="en-US" smtClean="0"/>
              <a:pPr/>
              <a:t>11</a:t>
            </a:fld>
            <a:endParaRPr lang="en-US"/>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2"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solidFill>
                  <a:srgbClr val="FF0000"/>
                </a:solidFill>
                <a:latin typeface="Book Antiqua" panose="02040602050305030304" pitchFamily="18" charset="0"/>
              </a:rPr>
              <a:t>Seismic</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Risk</a:t>
            </a:r>
            <a:r>
              <a:rPr lang="it-IT" dirty="0" smtClean="0">
                <a:solidFill>
                  <a:srgbClr val="FF0000"/>
                </a:solidFill>
                <a:latin typeface="Book Antiqua" panose="02040602050305030304" pitchFamily="18" charset="0"/>
              </a:rPr>
              <a:t> of a </a:t>
            </a:r>
            <a:r>
              <a:rPr lang="it-IT" dirty="0" err="1" smtClean="0">
                <a:solidFill>
                  <a:srgbClr val="FF0000"/>
                </a:solidFill>
                <a:latin typeface="Book Antiqua" panose="02040602050305030304" pitchFamily="18" charset="0"/>
              </a:rPr>
              <a:t>Structure</a:t>
            </a:r>
            <a:r>
              <a:rPr lang="it-IT" dirty="0" smtClean="0">
                <a:solidFill>
                  <a:srgbClr val="FF0000"/>
                </a:solidFill>
                <a:latin typeface="Book Antiqua" panose="02040602050305030304" pitchFamily="18" charset="0"/>
              </a:rPr>
              <a:t> </a:t>
            </a:r>
            <a:endParaRPr lang="bs-Latn-BA" dirty="0">
              <a:solidFill>
                <a:srgbClr val="FF0000"/>
              </a:solidFill>
              <a:latin typeface="Book Antiqua" panose="02040602050305030304" pitchFamily="18" charset="0"/>
            </a:endParaRPr>
          </a:p>
        </p:txBody>
      </p:sp>
      <p:sp>
        <p:nvSpPr>
          <p:cNvPr id="13" name="Rettangolo 12"/>
          <p:cNvSpPr/>
          <p:nvPr/>
        </p:nvSpPr>
        <p:spPr>
          <a:xfrm>
            <a:off x="282760" y="1524000"/>
            <a:ext cx="8640000" cy="1200329"/>
          </a:xfrm>
          <a:prstGeom prst="rect">
            <a:avLst/>
          </a:prstGeom>
        </p:spPr>
        <p:txBody>
          <a:bodyPr wrap="square">
            <a:spAutoFit/>
          </a:bodyPr>
          <a:lstStyle/>
          <a:p>
            <a:pPr marL="342900" indent="-342900">
              <a:buFont typeface="Arial" pitchFamily="34" charset="0"/>
              <a:buChar char="•"/>
            </a:pPr>
            <a:endParaRPr lang="it-IT" sz="2400" dirty="0" smtClean="0">
              <a:latin typeface="Book Antiqua" panose="02040602050305030304" pitchFamily="18" charset="0"/>
            </a:endParaRPr>
          </a:p>
          <a:p>
            <a:endParaRPr lang="it-IT" sz="2400" dirty="0" smtClean="0">
              <a:latin typeface="Book Antiqua" panose="02040602050305030304" pitchFamily="18" charset="0"/>
            </a:endParaRPr>
          </a:p>
          <a:p>
            <a:r>
              <a:rPr lang="it-IT" sz="2400" dirty="0" smtClean="0">
                <a:latin typeface="Book Antiqua" panose="02040602050305030304" pitchFamily="18" charset="0"/>
              </a:rPr>
              <a:t> </a:t>
            </a:r>
            <a:endParaRPr lang="it-IT" sz="2400" i="1" dirty="0">
              <a:latin typeface="Book Antiqua" panose="02040602050305030304" pitchFamily="18" charset="0"/>
            </a:endParaRPr>
          </a:p>
        </p:txBody>
      </p:sp>
      <p:graphicFrame>
        <p:nvGraphicFramePr>
          <p:cNvPr id="5" name="Oggetto 4"/>
          <p:cNvGraphicFramePr>
            <a:graphicFrameLocks noChangeAspect="1"/>
          </p:cNvGraphicFramePr>
          <p:nvPr>
            <p:extLst>
              <p:ext uri="{D42A27DB-BD31-4B8C-83A1-F6EECF244321}">
                <p14:modId xmlns:p14="http://schemas.microsoft.com/office/powerpoint/2010/main" xmlns="" val="3789017220"/>
              </p:ext>
            </p:extLst>
          </p:nvPr>
        </p:nvGraphicFramePr>
        <p:xfrm>
          <a:off x="3822700" y="1790700"/>
          <a:ext cx="1498600" cy="330200"/>
        </p:xfrm>
        <a:graphic>
          <a:graphicData uri="http://schemas.openxmlformats.org/presentationml/2006/ole">
            <p:oleObj spid="_x0000_s25630" name="Equation" r:id="rId5" imgW="1498320" imgH="330120" progId="">
              <p:embed/>
            </p:oleObj>
          </a:graphicData>
        </a:graphic>
      </p:graphicFrame>
      <p:graphicFrame>
        <p:nvGraphicFramePr>
          <p:cNvPr id="16" name="Oggetto 15"/>
          <p:cNvGraphicFramePr>
            <a:graphicFrameLocks noChangeAspect="1"/>
          </p:cNvGraphicFramePr>
          <p:nvPr>
            <p:extLst>
              <p:ext uri="{D42A27DB-BD31-4B8C-83A1-F6EECF244321}">
                <p14:modId xmlns:p14="http://schemas.microsoft.com/office/powerpoint/2010/main" xmlns="" val="3036156619"/>
              </p:ext>
            </p:extLst>
          </p:nvPr>
        </p:nvGraphicFramePr>
        <p:xfrm>
          <a:off x="3822700" y="1793964"/>
          <a:ext cx="1498600" cy="330200"/>
        </p:xfrm>
        <a:graphic>
          <a:graphicData uri="http://schemas.openxmlformats.org/presentationml/2006/ole">
            <p:oleObj spid="_x0000_s25631" name="Equation" r:id="rId6" imgW="1498320" imgH="330120" progId="">
              <p:embed/>
            </p:oleObj>
          </a:graphicData>
        </a:graphic>
      </p:graphicFrame>
      <p:graphicFrame>
        <p:nvGraphicFramePr>
          <p:cNvPr id="15" name="Oggetto 14"/>
          <p:cNvGraphicFramePr>
            <a:graphicFrameLocks noChangeAspect="1"/>
          </p:cNvGraphicFramePr>
          <p:nvPr>
            <p:extLst>
              <p:ext uri="{D42A27DB-BD31-4B8C-83A1-F6EECF244321}">
                <p14:modId xmlns:p14="http://schemas.microsoft.com/office/powerpoint/2010/main" xmlns="" val="3916240526"/>
              </p:ext>
            </p:extLst>
          </p:nvPr>
        </p:nvGraphicFramePr>
        <p:xfrm>
          <a:off x="3733800" y="3352800"/>
          <a:ext cx="1346200" cy="330200"/>
        </p:xfrm>
        <a:graphic>
          <a:graphicData uri="http://schemas.openxmlformats.org/presentationml/2006/ole">
            <p:oleObj spid="_x0000_s25632" name="Equation" r:id="rId7" imgW="1346040" imgH="330120" progId="">
              <p:embed/>
            </p:oleObj>
          </a:graphicData>
        </a:graphic>
      </p:graphicFrame>
      <p:graphicFrame>
        <p:nvGraphicFramePr>
          <p:cNvPr id="17" name="Oggetto 16"/>
          <p:cNvGraphicFramePr>
            <a:graphicFrameLocks noChangeAspect="1"/>
          </p:cNvGraphicFramePr>
          <p:nvPr>
            <p:extLst>
              <p:ext uri="{D42A27DB-BD31-4B8C-83A1-F6EECF244321}">
                <p14:modId xmlns:p14="http://schemas.microsoft.com/office/powerpoint/2010/main" xmlns="" val="1363681259"/>
              </p:ext>
            </p:extLst>
          </p:nvPr>
        </p:nvGraphicFramePr>
        <p:xfrm>
          <a:off x="3219450" y="5334000"/>
          <a:ext cx="1917700" cy="330200"/>
        </p:xfrm>
        <a:graphic>
          <a:graphicData uri="http://schemas.openxmlformats.org/presentationml/2006/ole">
            <p:oleObj spid="_x0000_s25633" name="Equation" r:id="rId8" imgW="1917360" imgH="330120" progId="">
              <p:embed/>
            </p:oleObj>
          </a:graphicData>
        </a:graphic>
      </p:graphicFrame>
      <p:pic>
        <p:nvPicPr>
          <p:cNvPr id="18" name="Picture 17" descr="eu_flag_co_funded_pos_[rgb]_right.jpg"/>
          <p:cNvPicPr/>
          <p:nvPr/>
        </p:nvPicPr>
        <p:blipFill>
          <a:blip r:embed="rId9"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28197778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numero diapositiva 3"/>
          <p:cNvSpPr>
            <a:spLocks noGrp="1"/>
          </p:cNvSpPr>
          <p:nvPr>
            <p:ph type="sldNum" sz="quarter" idx="12"/>
          </p:nvPr>
        </p:nvSpPr>
        <p:spPr/>
        <p:txBody>
          <a:bodyPr/>
          <a:lstStyle/>
          <a:p>
            <a:fld id="{B6F15528-21DE-4FAA-801E-634DDDAF4B2B}" type="slidenum">
              <a:rPr lang="en-US" smtClean="0"/>
              <a:pPr/>
              <a:t>12</a:t>
            </a:fld>
            <a:endParaRPr lang="en-US"/>
          </a:p>
        </p:txBody>
      </p:sp>
      <p:sp>
        <p:nvSpPr>
          <p:cNvPr id="5"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it-IT" dirty="0"/>
          </a:p>
        </p:txBody>
      </p:sp>
      <p:sp>
        <p:nvSpPr>
          <p:cNvPr id="6" name="Segnaposto numero diapositiva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12</a:t>
            </a:fld>
            <a:endParaRPr lang="en-US"/>
          </a:p>
        </p:txBody>
      </p:sp>
      <p:sp>
        <p:nvSpPr>
          <p:cNvPr id="7"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8"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1"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2"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3"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solidFill>
                  <a:srgbClr val="FF0000"/>
                </a:solidFill>
                <a:latin typeface="Book Antiqua" panose="02040602050305030304" pitchFamily="18" charset="0"/>
              </a:rPr>
              <a:t>Seismic</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Danger</a:t>
            </a:r>
            <a:r>
              <a:rPr lang="it-IT" dirty="0" smtClean="0">
                <a:solidFill>
                  <a:srgbClr val="FF0000"/>
                </a:solidFill>
                <a:latin typeface="Book Antiqua" panose="02040602050305030304" pitchFamily="18" charset="0"/>
              </a:rPr>
              <a:t> of the Site </a:t>
            </a:r>
            <a:r>
              <a:rPr lang="it-IT" i="1" dirty="0" smtClean="0">
                <a:solidFill>
                  <a:srgbClr val="0070C0"/>
                </a:solidFill>
                <a:latin typeface="Book Antiqua" panose="02040602050305030304" pitchFamily="18" charset="0"/>
              </a:rPr>
              <a:t>P</a:t>
            </a:r>
            <a:r>
              <a:rPr lang="it-IT" dirty="0" smtClean="0">
                <a:solidFill>
                  <a:srgbClr val="FF0000"/>
                </a:solidFill>
                <a:latin typeface="Book Antiqua" panose="02040602050305030304" pitchFamily="18" charset="0"/>
              </a:rPr>
              <a:t> </a:t>
            </a:r>
            <a:endParaRPr lang="bs-Latn-BA" dirty="0">
              <a:solidFill>
                <a:srgbClr val="FF0000"/>
              </a:solidFill>
              <a:latin typeface="Book Antiqua" panose="02040602050305030304" pitchFamily="18" charset="0"/>
            </a:endParaRPr>
          </a:p>
        </p:txBody>
      </p:sp>
      <p:sp>
        <p:nvSpPr>
          <p:cNvPr id="14" name="Rettangolo 13"/>
          <p:cNvSpPr/>
          <p:nvPr/>
        </p:nvSpPr>
        <p:spPr>
          <a:xfrm>
            <a:off x="282760" y="1524000"/>
            <a:ext cx="8640000" cy="1200329"/>
          </a:xfrm>
          <a:prstGeom prst="rect">
            <a:avLst/>
          </a:prstGeom>
        </p:spPr>
        <p:txBody>
          <a:bodyPr wrap="square">
            <a:spAutoFit/>
          </a:bodyPr>
          <a:lstStyle/>
          <a:p>
            <a:pPr marL="342900" indent="-342900">
              <a:buFont typeface="Arial" pitchFamily="34" charset="0"/>
              <a:buChar char="•"/>
            </a:pPr>
            <a:endParaRPr lang="it-IT" sz="2400" dirty="0" smtClean="0">
              <a:latin typeface="Book Antiqua" panose="02040602050305030304" pitchFamily="18" charset="0"/>
            </a:endParaRPr>
          </a:p>
          <a:p>
            <a:endParaRPr lang="it-IT" sz="2400" dirty="0" smtClean="0">
              <a:latin typeface="Book Antiqua" panose="02040602050305030304" pitchFamily="18" charset="0"/>
            </a:endParaRPr>
          </a:p>
          <a:p>
            <a:r>
              <a:rPr lang="it-IT" sz="2400" dirty="0" smtClean="0">
                <a:latin typeface="Book Antiqua" panose="02040602050305030304" pitchFamily="18" charset="0"/>
              </a:rPr>
              <a:t> </a:t>
            </a:r>
            <a:endParaRPr lang="it-IT" sz="2400" i="1" dirty="0">
              <a:latin typeface="Book Antiqua" panose="02040602050305030304" pitchFamily="18" charset="0"/>
            </a:endParaRPr>
          </a:p>
        </p:txBody>
      </p:sp>
      <p:pic>
        <p:nvPicPr>
          <p:cNvPr id="26631"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529080"/>
            <a:ext cx="3413760" cy="4827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62500" y="1600199"/>
            <a:ext cx="3603625" cy="238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35" name="Picture 11"/>
          <p:cNvPicPr>
            <a:picLocks noGrp="1" noChangeAspect="1" noChangeArrowheads="1"/>
          </p:cNvPicPr>
          <p:nvPr>
            <p:ph idx="1"/>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00892" y="4136262"/>
            <a:ext cx="3665233" cy="2373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6" descr="eu_flag_co_funded_pos_[rgb]_right.jpg"/>
          <p:cNvPicPr/>
          <p:nvPr/>
        </p:nvPicPr>
        <p:blipFill>
          <a:blip r:embed="rId7"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32318073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smtClean="0">
                <a:latin typeface="Book Antiqua" pitchFamily="18" charset="0"/>
              </a:rPr>
              <a:t>SHARE Project</a:t>
            </a:r>
            <a:br>
              <a:rPr lang="it-IT" sz="2400" dirty="0" smtClean="0">
                <a:latin typeface="Book Antiqua" pitchFamily="18" charset="0"/>
              </a:rPr>
            </a:br>
            <a:r>
              <a:rPr lang="it-IT" sz="2400" dirty="0" err="1" smtClean="0">
                <a:latin typeface="Book Antiqua" pitchFamily="18" charset="0"/>
              </a:rPr>
              <a:t>European</a:t>
            </a:r>
            <a:r>
              <a:rPr lang="it-IT" sz="2400" dirty="0" smtClean="0">
                <a:latin typeface="Book Antiqua" pitchFamily="18" charset="0"/>
              </a:rPr>
              <a:t> </a:t>
            </a:r>
            <a:r>
              <a:rPr lang="it-IT" sz="2400" dirty="0" err="1" smtClean="0">
                <a:latin typeface="Book Antiqua" pitchFamily="18" charset="0"/>
              </a:rPr>
              <a:t>Seismic</a:t>
            </a:r>
            <a:r>
              <a:rPr lang="it-IT" sz="2400" dirty="0" smtClean="0">
                <a:latin typeface="Book Antiqua" pitchFamily="18" charset="0"/>
              </a:rPr>
              <a:t> </a:t>
            </a:r>
            <a:r>
              <a:rPr lang="it-IT" sz="2400" dirty="0" err="1" smtClean="0">
                <a:latin typeface="Book Antiqua" pitchFamily="18" charset="0"/>
              </a:rPr>
              <a:t>Danger</a:t>
            </a:r>
            <a:r>
              <a:rPr lang="it-IT" sz="2400" dirty="0" smtClean="0">
                <a:latin typeface="Book Antiqua" pitchFamily="18" charset="0"/>
              </a:rPr>
              <a:t> </a:t>
            </a:r>
            <a:r>
              <a:rPr lang="it-IT" sz="2400" dirty="0" err="1" smtClean="0">
                <a:latin typeface="Book Antiqua" pitchFamily="18" charset="0"/>
              </a:rPr>
              <a:t>Map</a:t>
            </a:r>
            <a:endParaRPr lang="it-IT" sz="2400" dirty="0">
              <a:latin typeface="Book Antiqua" pitchFamily="18" charset="0"/>
            </a:endParaRPr>
          </a:p>
        </p:txBody>
      </p:sp>
      <p:sp>
        <p:nvSpPr>
          <p:cNvPr id="4" name="Segnaposto numero diapositiva 3"/>
          <p:cNvSpPr>
            <a:spLocks noGrp="1"/>
          </p:cNvSpPr>
          <p:nvPr>
            <p:ph type="sldNum" sz="quarter" idx="12"/>
          </p:nvPr>
        </p:nvSpPr>
        <p:spPr/>
        <p:txBody>
          <a:bodyPr/>
          <a:lstStyle/>
          <a:p>
            <a:fld id="{B6F15528-21DE-4FAA-801E-634DDDAF4B2B}" type="slidenum">
              <a:rPr lang="en-US" smtClean="0"/>
              <a:pPr/>
              <a:t>13</a:t>
            </a:fld>
            <a:endParaRPr lang="en-US"/>
          </a:p>
        </p:txBody>
      </p:sp>
      <p:pic>
        <p:nvPicPr>
          <p:cNvPr id="296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447800"/>
            <a:ext cx="5899501" cy="4785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596440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smtClean="0"/>
              <a:t>Site Local </a:t>
            </a:r>
            <a:r>
              <a:rPr lang="it-IT" sz="2400" dirty="0" err="1" smtClean="0"/>
              <a:t>Effects</a:t>
            </a:r>
            <a:endParaRPr lang="it-IT" sz="2400" dirty="0"/>
          </a:p>
        </p:txBody>
      </p:sp>
      <p:sp>
        <p:nvSpPr>
          <p:cNvPr id="4" name="Segnaposto numero diapositiva 3"/>
          <p:cNvSpPr>
            <a:spLocks noGrp="1"/>
          </p:cNvSpPr>
          <p:nvPr>
            <p:ph type="sldNum" sz="quarter" idx="12"/>
          </p:nvPr>
        </p:nvSpPr>
        <p:spPr/>
        <p:txBody>
          <a:bodyPr/>
          <a:lstStyle/>
          <a:p>
            <a:fld id="{B6F15528-21DE-4FAA-801E-634DDDAF4B2B}" type="slidenum">
              <a:rPr lang="en-US" smtClean="0"/>
              <a:pPr/>
              <a:t>14</a:t>
            </a:fld>
            <a:endParaRPr lang="en-US"/>
          </a:p>
        </p:txBody>
      </p:sp>
      <p:pic>
        <p:nvPicPr>
          <p:cNvPr id="3072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219200"/>
            <a:ext cx="4267570" cy="2456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dirty="0" smtClean="0"/>
          </a:p>
          <a:p>
            <a:endParaRPr lang="it-IT" sz="2400" i="1" dirty="0" smtClean="0">
              <a:latin typeface="Book Antiqua" pitchFamily="18" charset="0"/>
            </a:endParaRPr>
          </a:p>
          <a:p>
            <a:endParaRPr lang="it-IT" sz="2400" i="1" dirty="0">
              <a:latin typeface="Book Antiqua" pitchFamily="18" charset="0"/>
            </a:endParaRPr>
          </a:p>
          <a:p>
            <a:endParaRPr lang="it-IT" sz="2400" i="1" dirty="0" smtClean="0">
              <a:latin typeface="Book Antiqua" pitchFamily="18" charset="0"/>
            </a:endParaRPr>
          </a:p>
          <a:p>
            <a:endParaRPr lang="it-IT" sz="2400" i="1" dirty="0">
              <a:latin typeface="Book Antiqua" pitchFamily="18" charset="0"/>
            </a:endParaRPr>
          </a:p>
          <a:p>
            <a:pPr marL="0" indent="0">
              <a:buNone/>
            </a:pPr>
            <a:r>
              <a:rPr lang="it-IT" sz="2400" dirty="0" err="1" smtClean="0">
                <a:latin typeface="Book Antiqua" pitchFamily="18" charset="0"/>
              </a:rPr>
              <a:t>Necessity</a:t>
            </a:r>
            <a:r>
              <a:rPr lang="it-IT" sz="2400" dirty="0" smtClean="0">
                <a:latin typeface="Book Antiqua" pitchFamily="18" charset="0"/>
              </a:rPr>
              <a:t> of </a:t>
            </a:r>
            <a:r>
              <a:rPr lang="it-IT" sz="2400" dirty="0" err="1" smtClean="0">
                <a:latin typeface="Book Antiqua" pitchFamily="18" charset="0"/>
              </a:rPr>
              <a:t>seismic</a:t>
            </a:r>
            <a:r>
              <a:rPr lang="it-IT" sz="2400" dirty="0" smtClean="0">
                <a:latin typeface="Book Antiqua" pitchFamily="18" charset="0"/>
              </a:rPr>
              <a:t> Micro-</a:t>
            </a:r>
            <a:r>
              <a:rPr lang="it-IT" sz="2400" dirty="0" err="1" smtClean="0">
                <a:latin typeface="Book Antiqua" pitchFamily="18" charset="0"/>
              </a:rPr>
              <a:t>Zonation</a:t>
            </a:r>
            <a:r>
              <a:rPr lang="it-IT" sz="2400" dirty="0" smtClean="0">
                <a:latin typeface="Book Antiqua" pitchFamily="18" charset="0"/>
              </a:rPr>
              <a:t> </a:t>
            </a:r>
            <a:r>
              <a:rPr lang="it-IT" sz="2400" dirty="0" err="1" smtClean="0">
                <a:latin typeface="Book Antiqua" pitchFamily="18" charset="0"/>
              </a:rPr>
              <a:t>studies</a:t>
            </a:r>
            <a:endParaRPr lang="it-IT" sz="2400" dirty="0" smtClean="0">
              <a:latin typeface="Book Antiqua" pitchFamily="18" charset="0"/>
            </a:endParaRPr>
          </a:p>
          <a:p>
            <a:r>
              <a:rPr lang="it-IT" sz="2400" i="1" dirty="0" smtClean="0">
                <a:latin typeface="Book Antiqua" pitchFamily="18" charset="0"/>
              </a:rPr>
              <a:t>                                  </a:t>
            </a:r>
            <a:r>
              <a:rPr lang="it-IT" sz="1400" dirty="0" smtClean="0">
                <a:latin typeface="Book Antiqua" pitchFamily="18" charset="0"/>
              </a:rPr>
              <a:t>L’Aquila                                                                            Alatri (FR) </a:t>
            </a:r>
            <a:endParaRPr lang="it-IT" sz="2400" i="1" dirty="0">
              <a:latin typeface="Book Antiqua" pitchFamily="18" charset="0"/>
            </a:endParaRPr>
          </a:p>
          <a:p>
            <a:endParaRPr lang="it-IT" dirty="0" smtClean="0"/>
          </a:p>
          <a:p>
            <a:pPr marL="0" indent="0" algn="ctr">
              <a:buFont typeface="Arial" pitchFamily="34" charset="0"/>
              <a:buNone/>
            </a:pPr>
            <a:endParaRPr lang="it-IT" dirty="0"/>
          </a:p>
        </p:txBody>
      </p:sp>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5724" y="4419601"/>
            <a:ext cx="2847340" cy="1989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43400" y="4419601"/>
            <a:ext cx="3176951"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771767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20700"/>
            <a:ext cx="8229600" cy="1143000"/>
          </a:xfrm>
        </p:spPr>
        <p:txBody>
          <a:bodyPr>
            <a:normAutofit fontScale="90000"/>
          </a:bodyPr>
          <a:lstStyle/>
          <a:p>
            <a:r>
              <a:rPr lang="it-IT" dirty="0" err="1" smtClean="0">
                <a:solidFill>
                  <a:srgbClr val="FF0000"/>
                </a:solidFill>
                <a:latin typeface="Book Antiqua" panose="02040602050305030304" pitchFamily="18" charset="0"/>
              </a:rPr>
              <a:t>Damage</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Aptitude</a:t>
            </a:r>
            <a:r>
              <a:rPr lang="it-IT" dirty="0" smtClean="0">
                <a:solidFill>
                  <a:srgbClr val="FF0000"/>
                </a:solidFill>
                <a:latin typeface="Book Antiqua" panose="02040602050305030304" pitchFamily="18" charset="0"/>
              </a:rPr>
              <a:t> of </a:t>
            </a:r>
            <a:r>
              <a:rPr lang="it-IT" dirty="0" err="1" smtClean="0">
                <a:solidFill>
                  <a:srgbClr val="FF0000"/>
                </a:solidFill>
                <a:latin typeface="Book Antiqua" panose="02040602050305030304" pitchFamily="18" charset="0"/>
              </a:rPr>
              <a:t>Structures</a:t>
            </a:r>
            <a:r>
              <a:rPr lang="it-IT" dirty="0" smtClean="0">
                <a:solidFill>
                  <a:srgbClr val="FF0000"/>
                </a:solidFill>
                <a:latin typeface="Book Antiqua" panose="02040602050305030304" pitchFamily="18" charset="0"/>
              </a:rPr>
              <a:t> </a:t>
            </a:r>
            <a:r>
              <a:rPr lang="it-IT" i="1" dirty="0" smtClean="0">
                <a:solidFill>
                  <a:srgbClr val="0070C0"/>
                </a:solidFill>
                <a:latin typeface="Book Antiqua" panose="02040602050305030304" pitchFamily="18" charset="0"/>
              </a:rPr>
              <a:t>D</a:t>
            </a:r>
            <a:r>
              <a:rPr lang="it-IT" dirty="0" smtClean="0">
                <a:solidFill>
                  <a:srgbClr val="FF0000"/>
                </a:solidFill>
                <a:latin typeface="Book Antiqua" panose="02040602050305030304" pitchFamily="18" charset="0"/>
              </a:rPr>
              <a:t> </a:t>
            </a:r>
            <a:endParaRPr lang="bs-Latn-BA" dirty="0">
              <a:solidFill>
                <a:srgbClr val="FF0000"/>
              </a:solidFill>
              <a:latin typeface="Book Antiqua" panose="02040602050305030304" pitchFamily="18" charset="0"/>
            </a:endParaRPr>
          </a:p>
        </p:txBody>
      </p:sp>
      <p:sp>
        <p:nvSpPr>
          <p:cNvPr id="3" name="Segnaposto contenuto 2"/>
          <p:cNvSpPr>
            <a:spLocks noGrp="1"/>
          </p:cNvSpPr>
          <p:nvPr>
            <p:ph idx="1"/>
          </p:nvPr>
        </p:nvSpPr>
        <p:spPr/>
        <p:txBody>
          <a:bodyPr>
            <a:normAutofit/>
          </a:bodyPr>
          <a:lstStyle/>
          <a:p>
            <a:r>
              <a:rPr lang="it-IT" sz="2400" i="1" dirty="0" smtClean="0">
                <a:solidFill>
                  <a:srgbClr val="0070C0"/>
                </a:solidFill>
                <a:latin typeface="Book Antiqua" pitchFamily="18" charset="0"/>
              </a:rPr>
              <a:t>D</a:t>
            </a:r>
            <a:r>
              <a:rPr lang="it-IT" sz="2400" i="1" dirty="0" smtClean="0">
                <a:latin typeface="Book Antiqua" pitchFamily="18" charset="0"/>
              </a:rPr>
              <a:t> </a:t>
            </a:r>
            <a:r>
              <a:rPr lang="it-IT" sz="2400" dirty="0" err="1" smtClean="0">
                <a:latin typeface="Book Antiqua" pitchFamily="18" charset="0"/>
              </a:rPr>
              <a:t>is</a:t>
            </a:r>
            <a:r>
              <a:rPr lang="it-IT" sz="2400" dirty="0" smtClean="0">
                <a:latin typeface="Book Antiqua" pitchFamily="18" charset="0"/>
              </a:rPr>
              <a:t> </a:t>
            </a:r>
            <a:r>
              <a:rPr lang="it-IT" sz="2400" dirty="0" err="1" smtClean="0">
                <a:latin typeface="Book Antiqua" pitchFamily="18" charset="0"/>
              </a:rPr>
              <a:t>essentially</a:t>
            </a:r>
            <a:r>
              <a:rPr lang="it-IT" sz="2400" dirty="0" smtClean="0">
                <a:latin typeface="Book Antiqua" pitchFamily="18" charset="0"/>
              </a:rPr>
              <a:t> </a:t>
            </a:r>
            <a:r>
              <a:rPr lang="it-IT" sz="2400" dirty="0" err="1" smtClean="0">
                <a:latin typeface="Book Antiqua" pitchFamily="18" charset="0"/>
              </a:rPr>
              <a:t>given</a:t>
            </a:r>
            <a:r>
              <a:rPr lang="it-IT" sz="2400" dirty="0" smtClean="0">
                <a:latin typeface="Book Antiqua" pitchFamily="18" charset="0"/>
              </a:rPr>
              <a:t> by the </a:t>
            </a:r>
            <a:r>
              <a:rPr lang="it-IT" sz="2400" dirty="0" err="1" smtClean="0">
                <a:latin typeface="Book Antiqua" pitchFamily="18" charset="0"/>
              </a:rPr>
              <a:t>smallest</a:t>
            </a:r>
            <a:r>
              <a:rPr lang="it-IT" sz="2400" dirty="0" smtClean="0">
                <a:latin typeface="Book Antiqua" pitchFamily="18" charset="0"/>
              </a:rPr>
              <a:t> </a:t>
            </a:r>
            <a:r>
              <a:rPr lang="it-IT" sz="2400" dirty="0" err="1" smtClean="0">
                <a:latin typeface="Book Antiqua" pitchFamily="18" charset="0"/>
              </a:rPr>
              <a:t>earthquake</a:t>
            </a:r>
            <a:r>
              <a:rPr lang="it-IT" sz="2400" dirty="0" smtClean="0">
                <a:latin typeface="Book Antiqua" pitchFamily="18" charset="0"/>
              </a:rPr>
              <a:t> </a:t>
            </a:r>
            <a:r>
              <a:rPr lang="it-IT" sz="2400" dirty="0" err="1" smtClean="0">
                <a:latin typeface="Book Antiqua" pitchFamily="18" charset="0"/>
              </a:rPr>
              <a:t>intensity</a:t>
            </a:r>
            <a:r>
              <a:rPr lang="it-IT" sz="2400" dirty="0" smtClean="0">
                <a:latin typeface="Book Antiqua" pitchFamily="18" charset="0"/>
              </a:rPr>
              <a:t> </a:t>
            </a:r>
            <a:r>
              <a:rPr lang="it-IT" sz="2400" dirty="0" err="1" smtClean="0">
                <a:latin typeface="Book Antiqua" pitchFamily="18" charset="0"/>
              </a:rPr>
              <a:t>determining</a:t>
            </a:r>
            <a:r>
              <a:rPr lang="it-IT" sz="2400" dirty="0" smtClean="0">
                <a:latin typeface="Book Antiqua" pitchFamily="18" charset="0"/>
              </a:rPr>
              <a:t> a </a:t>
            </a:r>
            <a:r>
              <a:rPr lang="it-IT" sz="2400" dirty="0" err="1" smtClean="0">
                <a:latin typeface="Book Antiqua" pitchFamily="18" charset="0"/>
              </a:rPr>
              <a:t>prescribed</a:t>
            </a:r>
            <a:r>
              <a:rPr lang="it-IT" sz="2400" dirty="0" smtClean="0">
                <a:latin typeface="Book Antiqua" pitchFamily="18" charset="0"/>
              </a:rPr>
              <a:t> </a:t>
            </a:r>
            <a:r>
              <a:rPr lang="it-IT" sz="2400" dirty="0" err="1" smtClean="0">
                <a:latin typeface="Book Antiqua" pitchFamily="18" charset="0"/>
              </a:rPr>
              <a:t>crisis</a:t>
            </a:r>
            <a:r>
              <a:rPr lang="it-IT" sz="2400" dirty="0" smtClean="0">
                <a:latin typeface="Book Antiqua" pitchFamily="18" charset="0"/>
              </a:rPr>
              <a:t> on the </a:t>
            </a:r>
            <a:r>
              <a:rPr lang="it-IT" sz="2400" dirty="0" err="1" smtClean="0">
                <a:latin typeface="Book Antiqua" pitchFamily="18" charset="0"/>
              </a:rPr>
              <a:t>structure</a:t>
            </a:r>
            <a:r>
              <a:rPr lang="it-IT" sz="2400" dirty="0" smtClean="0">
                <a:latin typeface="Book Antiqua" pitchFamily="18" charset="0"/>
              </a:rPr>
              <a:t>.</a:t>
            </a:r>
            <a:endParaRPr lang="it-IT" sz="1000" dirty="0" smtClean="0">
              <a:latin typeface="Book Antiqua" pitchFamily="18" charset="0"/>
            </a:endParaRPr>
          </a:p>
          <a:p>
            <a:endParaRPr lang="it-IT" sz="1000" dirty="0">
              <a:latin typeface="Book Antiqua" pitchFamily="18" charset="0"/>
            </a:endParaRPr>
          </a:p>
          <a:p>
            <a:r>
              <a:rPr lang="it-IT" sz="2400" dirty="0" err="1" smtClean="0">
                <a:latin typeface="Book Antiqua" pitchFamily="18" charset="0"/>
              </a:rPr>
              <a:t>It</a:t>
            </a:r>
            <a:r>
              <a:rPr lang="it-IT" sz="2400" dirty="0" smtClean="0">
                <a:latin typeface="Book Antiqua" pitchFamily="18" charset="0"/>
              </a:rPr>
              <a:t> </a:t>
            </a:r>
            <a:r>
              <a:rPr lang="it-IT" sz="2400" dirty="0" err="1" smtClean="0">
                <a:latin typeface="Book Antiqua" pitchFamily="18" charset="0"/>
              </a:rPr>
              <a:t>depends</a:t>
            </a:r>
            <a:r>
              <a:rPr lang="it-IT" sz="2400" dirty="0" smtClean="0">
                <a:latin typeface="Book Antiqua" pitchFamily="18" charset="0"/>
              </a:rPr>
              <a:t> </a:t>
            </a:r>
            <a:r>
              <a:rPr lang="it-IT" sz="2400" dirty="0" err="1" smtClean="0">
                <a:latin typeface="Book Antiqua" pitchFamily="18" charset="0"/>
              </a:rPr>
              <a:t>only</a:t>
            </a:r>
            <a:r>
              <a:rPr lang="it-IT" sz="2400" dirty="0" smtClean="0">
                <a:latin typeface="Book Antiqua" pitchFamily="18" charset="0"/>
              </a:rPr>
              <a:t> by the </a:t>
            </a:r>
            <a:r>
              <a:rPr lang="it-IT" sz="2400" dirty="0" err="1" smtClean="0">
                <a:latin typeface="Book Antiqua" pitchFamily="18" charset="0"/>
              </a:rPr>
              <a:t>structural</a:t>
            </a:r>
            <a:r>
              <a:rPr lang="it-IT" sz="2400" dirty="0" smtClean="0">
                <a:latin typeface="Book Antiqua" pitchFamily="18" charset="0"/>
              </a:rPr>
              <a:t> </a:t>
            </a:r>
            <a:r>
              <a:rPr lang="it-IT" sz="2400" dirty="0" err="1" smtClean="0">
                <a:latin typeface="Book Antiqua" pitchFamily="18" charset="0"/>
              </a:rPr>
              <a:t>characteristics</a:t>
            </a:r>
            <a:r>
              <a:rPr lang="it-IT" sz="2400" dirty="0" smtClean="0">
                <a:latin typeface="Book Antiqua" pitchFamily="18" charset="0"/>
              </a:rPr>
              <a:t>.</a:t>
            </a:r>
            <a:endParaRPr lang="it-IT" sz="1000" dirty="0" smtClean="0">
              <a:latin typeface="Book Antiqua" pitchFamily="18" charset="0"/>
            </a:endParaRPr>
          </a:p>
          <a:p>
            <a:endParaRPr lang="it-IT" sz="1000" dirty="0">
              <a:latin typeface="Book Antiqua" pitchFamily="18" charset="0"/>
            </a:endParaRPr>
          </a:p>
          <a:p>
            <a:r>
              <a:rPr lang="it-IT" sz="2400" dirty="0" smtClean="0">
                <a:latin typeface="Book Antiqua" pitchFamily="18" charset="0"/>
              </a:rPr>
              <a:t>A fast, </a:t>
            </a:r>
            <a:r>
              <a:rPr lang="it-IT" sz="2400" dirty="0" err="1" smtClean="0">
                <a:latin typeface="Book Antiqua" pitchFamily="18" charset="0"/>
              </a:rPr>
              <a:t>but</a:t>
            </a:r>
            <a:r>
              <a:rPr lang="it-IT" sz="2400" dirty="0" smtClean="0">
                <a:latin typeface="Book Antiqua" pitchFamily="18" charset="0"/>
              </a:rPr>
              <a:t> </a:t>
            </a:r>
            <a:r>
              <a:rPr lang="it-IT" sz="2400" dirty="0" err="1" smtClean="0">
                <a:latin typeface="Book Antiqua" pitchFamily="18" charset="0"/>
              </a:rPr>
              <a:t>coarse</a:t>
            </a:r>
            <a:r>
              <a:rPr lang="it-IT" sz="2400" dirty="0" smtClean="0">
                <a:latin typeface="Book Antiqua" pitchFamily="18" charset="0"/>
              </a:rPr>
              <a:t>,                                                    </a:t>
            </a:r>
            <a:r>
              <a:rPr lang="it-IT" sz="2400" dirty="0" err="1" smtClean="0">
                <a:latin typeface="Book Antiqua" pitchFamily="18" charset="0"/>
              </a:rPr>
              <a:t>evaluation</a:t>
            </a:r>
            <a:r>
              <a:rPr lang="it-IT" sz="2400" dirty="0" smtClean="0">
                <a:latin typeface="Book Antiqua" pitchFamily="18" charset="0"/>
              </a:rPr>
              <a:t> of </a:t>
            </a:r>
            <a:r>
              <a:rPr lang="it-IT" sz="2400" i="1" dirty="0" smtClean="0">
                <a:solidFill>
                  <a:srgbClr val="0070C0"/>
                </a:solidFill>
                <a:latin typeface="Book Antiqua" pitchFamily="18" charset="0"/>
              </a:rPr>
              <a:t>D </a:t>
            </a:r>
            <a:r>
              <a:rPr lang="it-IT" sz="2400" dirty="0" smtClean="0">
                <a:latin typeface="Book Antiqua" pitchFamily="18" charset="0"/>
              </a:rPr>
              <a:t>can                                                               be </a:t>
            </a:r>
            <a:r>
              <a:rPr lang="it-IT" sz="2400" dirty="0" err="1" smtClean="0">
                <a:latin typeface="Book Antiqua" pitchFamily="18" charset="0"/>
              </a:rPr>
              <a:t>obtained</a:t>
            </a:r>
            <a:r>
              <a:rPr lang="it-IT" sz="2400" dirty="0" smtClean="0">
                <a:latin typeface="Book Antiqua" pitchFamily="18" charset="0"/>
              </a:rPr>
              <a:t> by                                                              </a:t>
            </a:r>
            <a:r>
              <a:rPr lang="it-IT" sz="2400" dirty="0" err="1" smtClean="0">
                <a:latin typeface="Book Antiqua" pitchFamily="18" charset="0"/>
              </a:rPr>
              <a:t>semiotic</a:t>
            </a:r>
            <a:r>
              <a:rPr lang="it-IT" sz="2400" dirty="0" smtClean="0">
                <a:latin typeface="Book Antiqua" pitchFamily="18" charset="0"/>
              </a:rPr>
              <a:t> </a:t>
            </a:r>
            <a:r>
              <a:rPr lang="it-IT" sz="2400" dirty="0" err="1" smtClean="0">
                <a:latin typeface="Book Antiqua" pitchFamily="18" charset="0"/>
              </a:rPr>
              <a:t>methods</a:t>
            </a:r>
            <a:r>
              <a:rPr lang="it-IT" sz="2400" dirty="0" smtClean="0">
                <a:latin typeface="Book Antiqua" pitchFamily="18" charset="0"/>
              </a:rPr>
              <a:t>.</a:t>
            </a:r>
          </a:p>
          <a:p>
            <a:endParaRPr lang="it-IT" sz="2400" i="1" dirty="0">
              <a:latin typeface="Book Antiqua" pitchFamily="18" charset="0"/>
            </a:endParaRPr>
          </a:p>
        </p:txBody>
      </p:sp>
      <p:sp>
        <p:nvSpPr>
          <p:cNvPr id="4" name="Segnaposto numero diapositiva 3"/>
          <p:cNvSpPr>
            <a:spLocks noGrp="1"/>
          </p:cNvSpPr>
          <p:nvPr>
            <p:ph type="sldNum" sz="quarter" idx="12"/>
          </p:nvPr>
        </p:nvSpPr>
        <p:spPr/>
        <p:txBody>
          <a:bodyPr/>
          <a:lstStyle/>
          <a:p>
            <a:fld id="{B6F15528-21DE-4FAA-801E-634DDDAF4B2B}" type="slidenum">
              <a:rPr lang="en-US" smtClean="0"/>
              <a:pPr/>
              <a:t>15</a:t>
            </a:fld>
            <a:endParaRPr lang="en-US"/>
          </a:p>
        </p:txBody>
      </p:sp>
      <p:sp>
        <p:nvSpPr>
          <p:cNvPr id="5"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6"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bs-Latn-BA" dirty="0">
              <a:solidFill>
                <a:srgbClr val="419182"/>
              </a:solidFill>
              <a:latin typeface="Book Antiqua" panose="02040602050305030304" pitchFamily="18" charset="0"/>
            </a:endParaRPr>
          </a:p>
        </p:txBody>
      </p:sp>
      <p:pic>
        <p:nvPicPr>
          <p:cNvPr id="3174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0" y="3655502"/>
            <a:ext cx="2109071" cy="29586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descr="eu_flag_co_funded_pos_[rgb]_right.jpg"/>
          <p:cNvPicPr/>
          <p:nvPr/>
        </p:nvPicPr>
        <p:blipFill>
          <a:blip r:embed="rId5"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28631705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15107"/>
            <a:ext cx="8186956" cy="901117"/>
          </a:xfrm>
        </p:spPr>
        <p:txBody>
          <a:bodyPr>
            <a:normAutofit/>
          </a:bodyPr>
          <a:lstStyle/>
          <a:p>
            <a:r>
              <a:rPr lang="it-IT" sz="2400" dirty="0" smtClean="0">
                <a:latin typeface="Book Antiqua" pitchFamily="18" charset="0"/>
              </a:rPr>
              <a:t>Evaluation of </a:t>
            </a:r>
            <a:r>
              <a:rPr lang="it-IT" sz="2400" i="1" dirty="0" smtClean="0">
                <a:solidFill>
                  <a:schemeClr val="accent1"/>
                </a:solidFill>
                <a:latin typeface="Book Antiqua" pitchFamily="18" charset="0"/>
              </a:rPr>
              <a:t>D</a:t>
            </a:r>
            <a:endParaRPr lang="it-IT" sz="2400" i="1" dirty="0">
              <a:solidFill>
                <a:schemeClr val="accent1"/>
              </a:solidFill>
              <a:latin typeface="Book Antiqua" pitchFamily="18" charset="0"/>
            </a:endParaRPr>
          </a:p>
        </p:txBody>
      </p:sp>
      <p:sp>
        <p:nvSpPr>
          <p:cNvPr id="3" name="Segnaposto contenuto 2"/>
          <p:cNvSpPr>
            <a:spLocks noGrp="1"/>
          </p:cNvSpPr>
          <p:nvPr>
            <p:ph idx="1"/>
          </p:nvPr>
        </p:nvSpPr>
        <p:spPr>
          <a:xfrm>
            <a:off x="490057" y="1295400"/>
            <a:ext cx="8229600" cy="4525963"/>
          </a:xfrm>
        </p:spPr>
        <p:txBody>
          <a:bodyPr>
            <a:normAutofit fontScale="92500"/>
          </a:bodyPr>
          <a:lstStyle/>
          <a:p>
            <a:r>
              <a:rPr lang="it-IT" sz="2400" dirty="0" smtClean="0">
                <a:latin typeface="Book Antiqua" pitchFamily="18" charset="0"/>
              </a:rPr>
              <a:t>A more accurate estimate </a:t>
            </a:r>
            <a:r>
              <a:rPr lang="it-IT" sz="2400" dirty="0">
                <a:latin typeface="Book Antiqua" pitchFamily="18" charset="0"/>
              </a:rPr>
              <a:t>of </a:t>
            </a:r>
            <a:r>
              <a:rPr lang="it-IT" sz="2400" i="1" dirty="0" smtClean="0">
                <a:solidFill>
                  <a:schemeClr val="accent1"/>
                </a:solidFill>
                <a:latin typeface="Book Antiqua" pitchFamily="18" charset="0"/>
              </a:rPr>
              <a:t>D </a:t>
            </a:r>
            <a:r>
              <a:rPr lang="it-IT" sz="2400" dirty="0" err="1" smtClean="0">
                <a:latin typeface="Book Antiqua" pitchFamily="18" charset="0"/>
              </a:rPr>
              <a:t>is</a:t>
            </a:r>
            <a:r>
              <a:rPr lang="it-IT" sz="2400" dirty="0" smtClean="0">
                <a:latin typeface="Book Antiqua" pitchFamily="18" charset="0"/>
              </a:rPr>
              <a:t> </a:t>
            </a:r>
            <a:r>
              <a:rPr lang="it-IT" sz="2400" dirty="0" err="1" smtClean="0">
                <a:latin typeface="Book Antiqua" pitchFamily="18" charset="0"/>
              </a:rPr>
              <a:t>obtained</a:t>
            </a:r>
            <a:r>
              <a:rPr lang="it-IT" sz="2400" dirty="0" smtClean="0">
                <a:latin typeface="Book Antiqua" pitchFamily="18" charset="0"/>
              </a:rPr>
              <a:t> by the </a:t>
            </a:r>
            <a:r>
              <a:rPr lang="it-IT" sz="2400" dirty="0" err="1" smtClean="0">
                <a:latin typeface="Book Antiqua" pitchFamily="18" charset="0"/>
              </a:rPr>
              <a:t>methods</a:t>
            </a:r>
            <a:r>
              <a:rPr lang="it-IT" sz="2400" dirty="0" smtClean="0">
                <a:latin typeface="Book Antiqua" pitchFamily="18" charset="0"/>
              </a:rPr>
              <a:t> of the </a:t>
            </a:r>
            <a:r>
              <a:rPr lang="it-IT" sz="2400" dirty="0" err="1" smtClean="0">
                <a:latin typeface="Book Antiqua" pitchFamily="18" charset="0"/>
              </a:rPr>
              <a:t>seismic</a:t>
            </a:r>
            <a:r>
              <a:rPr lang="it-IT" sz="2400" dirty="0" smtClean="0">
                <a:latin typeface="Book Antiqua" pitchFamily="18" charset="0"/>
              </a:rPr>
              <a:t> </a:t>
            </a:r>
            <a:r>
              <a:rPr lang="it-IT" sz="2400" dirty="0" err="1" smtClean="0">
                <a:latin typeface="Book Antiqua" pitchFamily="18" charset="0"/>
              </a:rPr>
              <a:t>structural</a:t>
            </a:r>
            <a:r>
              <a:rPr lang="it-IT" sz="2400" dirty="0" smtClean="0">
                <a:latin typeface="Book Antiqua" pitchFamily="18" charset="0"/>
              </a:rPr>
              <a:t> </a:t>
            </a:r>
            <a:r>
              <a:rPr lang="it-IT" sz="2400" dirty="0" err="1" smtClean="0">
                <a:latin typeface="Book Antiqua" pitchFamily="18" charset="0"/>
              </a:rPr>
              <a:t>analysis</a:t>
            </a:r>
            <a:r>
              <a:rPr lang="it-IT" sz="2400" dirty="0" smtClean="0">
                <a:latin typeface="Book Antiqua" pitchFamily="18" charset="0"/>
              </a:rPr>
              <a:t>.</a:t>
            </a:r>
            <a:endParaRPr lang="it-IT" sz="1000" dirty="0" smtClean="0">
              <a:latin typeface="Book Antiqua" pitchFamily="18" charset="0"/>
            </a:endParaRPr>
          </a:p>
          <a:p>
            <a:endParaRPr lang="it-IT" sz="1000" dirty="0">
              <a:latin typeface="Book Antiqua" pitchFamily="18" charset="0"/>
            </a:endParaRPr>
          </a:p>
          <a:p>
            <a:r>
              <a:rPr lang="it-IT" sz="2400" dirty="0" smtClean="0">
                <a:latin typeface="Book Antiqua" pitchFamily="18" charset="0"/>
              </a:rPr>
              <a:t>The </a:t>
            </a:r>
            <a:r>
              <a:rPr lang="it-IT" sz="2400" dirty="0" err="1" smtClean="0">
                <a:latin typeface="Book Antiqua" pitchFamily="18" charset="0"/>
              </a:rPr>
              <a:t>choice</a:t>
            </a:r>
            <a:r>
              <a:rPr lang="it-IT" sz="2400" dirty="0" smtClean="0">
                <a:latin typeface="Book Antiqua" pitchFamily="18" charset="0"/>
              </a:rPr>
              <a:t> of the </a:t>
            </a:r>
            <a:r>
              <a:rPr lang="it-IT" sz="2400" dirty="0" err="1" smtClean="0">
                <a:latin typeface="Book Antiqua" pitchFamily="18" charset="0"/>
              </a:rPr>
              <a:t>method</a:t>
            </a:r>
            <a:r>
              <a:rPr lang="it-IT" sz="2400" dirty="0" smtClean="0">
                <a:latin typeface="Book Antiqua" pitchFamily="18" charset="0"/>
              </a:rPr>
              <a:t> </a:t>
            </a:r>
            <a:r>
              <a:rPr lang="it-IT" sz="2400" dirty="0" err="1" smtClean="0">
                <a:latin typeface="Book Antiqua" pitchFamily="18" charset="0"/>
              </a:rPr>
              <a:t>depends</a:t>
            </a:r>
            <a:r>
              <a:rPr lang="it-IT" sz="2400" dirty="0" smtClean="0">
                <a:latin typeface="Book Antiqua" pitchFamily="18" charset="0"/>
              </a:rPr>
              <a:t> on the </a:t>
            </a:r>
            <a:r>
              <a:rPr lang="it-IT" sz="2400" dirty="0" err="1" smtClean="0">
                <a:latin typeface="Book Antiqua" pitchFamily="18" charset="0"/>
              </a:rPr>
              <a:t>characteristics</a:t>
            </a:r>
            <a:r>
              <a:rPr lang="it-IT" sz="2400" dirty="0" smtClean="0">
                <a:latin typeface="Book Antiqua" pitchFamily="18" charset="0"/>
              </a:rPr>
              <a:t> of the </a:t>
            </a:r>
            <a:r>
              <a:rPr lang="it-IT" sz="2400" dirty="0" err="1" smtClean="0">
                <a:latin typeface="Book Antiqua" pitchFamily="18" charset="0"/>
              </a:rPr>
              <a:t>structure</a:t>
            </a:r>
            <a:r>
              <a:rPr lang="it-IT" sz="2400" dirty="0" smtClean="0">
                <a:latin typeface="Book Antiqua" pitchFamily="18" charset="0"/>
              </a:rPr>
              <a:t> (</a:t>
            </a:r>
            <a:r>
              <a:rPr lang="it-IT" sz="2400" dirty="0" err="1" smtClean="0">
                <a:latin typeface="Book Antiqua" pitchFamily="18" charset="0"/>
              </a:rPr>
              <a:t>masonry</a:t>
            </a:r>
            <a:r>
              <a:rPr lang="it-IT" sz="2400" dirty="0" smtClean="0">
                <a:latin typeface="Book Antiqua" pitchFamily="18" charset="0"/>
              </a:rPr>
              <a:t>, concrete, </a:t>
            </a:r>
            <a:r>
              <a:rPr lang="it-IT" sz="2400" dirty="0" err="1" smtClean="0">
                <a:latin typeface="Book Antiqua" pitchFamily="18" charset="0"/>
              </a:rPr>
              <a:t>steel</a:t>
            </a:r>
            <a:r>
              <a:rPr lang="it-IT" sz="2400" dirty="0" smtClean="0">
                <a:latin typeface="Book Antiqua" pitchFamily="18" charset="0"/>
              </a:rPr>
              <a:t> or al.), by the </a:t>
            </a:r>
            <a:r>
              <a:rPr lang="it-IT" sz="2400" dirty="0" err="1" smtClean="0">
                <a:latin typeface="Book Antiqua" pitchFamily="18" charset="0"/>
              </a:rPr>
              <a:t>properties</a:t>
            </a:r>
            <a:r>
              <a:rPr lang="it-IT" sz="2400" dirty="0" smtClean="0">
                <a:latin typeface="Book Antiqua" pitchFamily="18" charset="0"/>
              </a:rPr>
              <a:t> of </a:t>
            </a:r>
            <a:r>
              <a:rPr lang="it-IT" sz="2400" dirty="0" err="1" smtClean="0">
                <a:latin typeface="Book Antiqua" pitchFamily="18" charset="0"/>
              </a:rPr>
              <a:t>geometric</a:t>
            </a:r>
            <a:r>
              <a:rPr lang="it-IT" sz="2400" dirty="0" smtClean="0">
                <a:latin typeface="Book Antiqua" pitchFamily="18" charset="0"/>
              </a:rPr>
              <a:t> </a:t>
            </a:r>
            <a:r>
              <a:rPr lang="it-IT" sz="2400" dirty="0" err="1" smtClean="0">
                <a:latin typeface="Book Antiqua" pitchFamily="18" charset="0"/>
              </a:rPr>
              <a:t>regularity</a:t>
            </a:r>
            <a:r>
              <a:rPr lang="it-IT" sz="2400" dirty="0" smtClean="0">
                <a:latin typeface="Book Antiqua" pitchFamily="18" charset="0"/>
              </a:rPr>
              <a:t> (</a:t>
            </a:r>
            <a:r>
              <a:rPr lang="it-IT" sz="2400" dirty="0" err="1" smtClean="0">
                <a:latin typeface="Book Antiqua" pitchFamily="18" charset="0"/>
              </a:rPr>
              <a:t>horizontal</a:t>
            </a:r>
            <a:r>
              <a:rPr lang="it-IT" sz="2400" dirty="0" smtClean="0">
                <a:latin typeface="Book Antiqua" pitchFamily="18" charset="0"/>
              </a:rPr>
              <a:t> and </a:t>
            </a:r>
            <a:r>
              <a:rPr lang="it-IT" sz="2400" dirty="0" err="1" smtClean="0">
                <a:latin typeface="Book Antiqua" pitchFamily="18" charset="0"/>
              </a:rPr>
              <a:t>vertical</a:t>
            </a:r>
            <a:r>
              <a:rPr lang="it-IT" sz="2400" dirty="0" smtClean="0">
                <a:latin typeface="Book Antiqua" pitchFamily="18" charset="0"/>
              </a:rPr>
              <a:t>) and by </a:t>
            </a:r>
            <a:r>
              <a:rPr lang="it-IT" sz="2400" dirty="0" err="1" smtClean="0">
                <a:latin typeface="Book Antiqua" pitchFamily="18" charset="0"/>
              </a:rPr>
              <a:t>its</a:t>
            </a:r>
            <a:r>
              <a:rPr lang="it-IT" sz="2400" dirty="0" smtClean="0">
                <a:latin typeface="Book Antiqua" pitchFamily="18" charset="0"/>
              </a:rPr>
              <a:t> linear or </a:t>
            </a:r>
            <a:r>
              <a:rPr lang="it-IT" sz="2400" dirty="0" err="1" smtClean="0">
                <a:latin typeface="Book Antiqua" pitchFamily="18" charset="0"/>
              </a:rPr>
              <a:t>nonlinear</a:t>
            </a:r>
            <a:r>
              <a:rPr lang="it-IT" sz="2400" dirty="0" smtClean="0">
                <a:latin typeface="Book Antiqua" pitchFamily="18" charset="0"/>
              </a:rPr>
              <a:t> </a:t>
            </a:r>
            <a:r>
              <a:rPr lang="it-IT" sz="2400" dirty="0" err="1" smtClean="0">
                <a:latin typeface="Book Antiqua" pitchFamily="18" charset="0"/>
              </a:rPr>
              <a:t>behavior</a:t>
            </a:r>
            <a:r>
              <a:rPr lang="it-IT" sz="2400" dirty="0" smtClean="0">
                <a:latin typeface="Book Antiqua" pitchFamily="18" charset="0"/>
              </a:rPr>
              <a:t>.</a:t>
            </a:r>
            <a:endParaRPr lang="it-IT" sz="1000" dirty="0" smtClean="0">
              <a:latin typeface="Book Antiqua" pitchFamily="18" charset="0"/>
            </a:endParaRPr>
          </a:p>
          <a:p>
            <a:endParaRPr lang="it-IT" sz="1000" dirty="0">
              <a:latin typeface="Book Antiqua" pitchFamily="18" charset="0"/>
            </a:endParaRPr>
          </a:p>
          <a:p>
            <a:r>
              <a:rPr lang="it-IT" sz="2400" dirty="0" smtClean="0">
                <a:latin typeface="Book Antiqua" pitchFamily="18" charset="0"/>
              </a:rPr>
              <a:t>In </a:t>
            </a:r>
            <a:r>
              <a:rPr lang="it-IT" sz="2400" dirty="0" err="1" smtClean="0">
                <a:latin typeface="Book Antiqua" pitchFamily="18" charset="0"/>
              </a:rPr>
              <a:t>any</a:t>
            </a:r>
            <a:r>
              <a:rPr lang="it-IT" sz="2400" dirty="0" smtClean="0">
                <a:latin typeface="Book Antiqua" pitchFamily="18" charset="0"/>
              </a:rPr>
              <a:t> case, the </a:t>
            </a:r>
            <a:r>
              <a:rPr lang="it-IT" sz="2400" dirty="0" err="1" smtClean="0">
                <a:latin typeface="Book Antiqua" pitchFamily="18" charset="0"/>
              </a:rPr>
              <a:t>codes</a:t>
            </a:r>
            <a:r>
              <a:rPr lang="it-IT" sz="2400" dirty="0" smtClean="0">
                <a:latin typeface="Book Antiqua" pitchFamily="18" charset="0"/>
              </a:rPr>
              <a:t> </a:t>
            </a:r>
            <a:r>
              <a:rPr lang="it-IT" sz="2400" dirty="0" err="1" smtClean="0">
                <a:latin typeface="Book Antiqua" pitchFamily="18" charset="0"/>
              </a:rPr>
              <a:t>define</a:t>
            </a:r>
            <a:r>
              <a:rPr lang="it-IT" sz="2400" dirty="0" smtClean="0">
                <a:latin typeface="Book Antiqua" pitchFamily="18" charset="0"/>
              </a:rPr>
              <a:t> </a:t>
            </a:r>
            <a:r>
              <a:rPr lang="it-IT" sz="2400" dirty="0" err="1" smtClean="0">
                <a:latin typeface="Book Antiqua" pitchFamily="18" charset="0"/>
              </a:rPr>
              <a:t>well</a:t>
            </a:r>
            <a:r>
              <a:rPr lang="it-IT" sz="2400" dirty="0" smtClean="0">
                <a:latin typeface="Book Antiqua" pitchFamily="18" charset="0"/>
              </a:rPr>
              <a:t> the </a:t>
            </a:r>
            <a:r>
              <a:rPr lang="it-IT" sz="2400" dirty="0" err="1" smtClean="0">
                <a:latin typeface="Book Antiqua" pitchFamily="18" charset="0"/>
              </a:rPr>
              <a:t>conditions</a:t>
            </a:r>
            <a:r>
              <a:rPr lang="it-IT" sz="2400" dirty="0" smtClean="0">
                <a:latin typeface="Book Antiqua" pitchFamily="18" charset="0"/>
              </a:rPr>
              <a:t> for </a:t>
            </a:r>
            <a:r>
              <a:rPr lang="it-IT" sz="2400" dirty="0" err="1" smtClean="0">
                <a:latin typeface="Book Antiqua" pitchFamily="18" charset="0"/>
              </a:rPr>
              <a:t>using</a:t>
            </a:r>
            <a:r>
              <a:rPr lang="it-IT" sz="2400" dirty="0" smtClean="0">
                <a:latin typeface="Book Antiqua" pitchFamily="18" charset="0"/>
              </a:rPr>
              <a:t> a </a:t>
            </a:r>
            <a:r>
              <a:rPr lang="it-IT" sz="2400" dirty="0" err="1" smtClean="0">
                <a:latin typeface="Book Antiqua" pitchFamily="18" charset="0"/>
              </a:rPr>
              <a:t>method</a:t>
            </a:r>
            <a:r>
              <a:rPr lang="it-IT" sz="2400" dirty="0" smtClean="0">
                <a:latin typeface="Book Antiqua" pitchFamily="18" charset="0"/>
              </a:rPr>
              <a:t> or </a:t>
            </a:r>
            <a:r>
              <a:rPr lang="it-IT" sz="2400" dirty="0" err="1" smtClean="0">
                <a:latin typeface="Book Antiqua" pitchFamily="18" charset="0"/>
              </a:rPr>
              <a:t>another</a:t>
            </a:r>
            <a:r>
              <a:rPr lang="it-IT" sz="2400" dirty="0" smtClean="0">
                <a:latin typeface="Book Antiqua" pitchFamily="18" charset="0"/>
              </a:rPr>
              <a:t> </a:t>
            </a:r>
            <a:r>
              <a:rPr lang="it-IT" sz="2400" dirty="0" err="1" smtClean="0">
                <a:latin typeface="Book Antiqua" pitchFamily="18" charset="0"/>
              </a:rPr>
              <a:t>one</a:t>
            </a:r>
            <a:r>
              <a:rPr lang="it-IT" sz="2400" dirty="0" smtClean="0">
                <a:latin typeface="Book Antiqua" pitchFamily="18" charset="0"/>
              </a:rPr>
              <a:t> for </a:t>
            </a:r>
            <a:r>
              <a:rPr lang="it-IT" sz="2400" dirty="0" err="1" smtClean="0">
                <a:latin typeface="Book Antiqua" pitchFamily="18" charset="0"/>
              </a:rPr>
              <a:t>both</a:t>
            </a:r>
            <a:r>
              <a:rPr lang="it-IT" sz="2400" dirty="0" smtClean="0">
                <a:latin typeface="Book Antiqua" pitchFamily="18" charset="0"/>
              </a:rPr>
              <a:t> new and </a:t>
            </a:r>
            <a:r>
              <a:rPr lang="it-IT" sz="2400" dirty="0" err="1" smtClean="0">
                <a:latin typeface="Book Antiqua" pitchFamily="18" charset="0"/>
              </a:rPr>
              <a:t>existing</a:t>
            </a:r>
            <a:r>
              <a:rPr lang="it-IT" sz="2400" dirty="0" smtClean="0">
                <a:latin typeface="Book Antiqua" pitchFamily="18" charset="0"/>
              </a:rPr>
              <a:t> </a:t>
            </a:r>
            <a:r>
              <a:rPr lang="it-IT" sz="2400" dirty="0" err="1" smtClean="0">
                <a:latin typeface="Book Antiqua" pitchFamily="18" charset="0"/>
              </a:rPr>
              <a:t>structures</a:t>
            </a:r>
            <a:r>
              <a:rPr lang="it-IT" sz="2400" dirty="0" smtClean="0">
                <a:latin typeface="Book Antiqua" pitchFamily="18" charset="0"/>
              </a:rPr>
              <a:t>.</a:t>
            </a:r>
            <a:endParaRPr lang="it-IT" sz="1000" dirty="0" smtClean="0">
              <a:latin typeface="Book Antiqua" pitchFamily="18" charset="0"/>
            </a:endParaRPr>
          </a:p>
          <a:p>
            <a:endParaRPr lang="it-IT" sz="1000" dirty="0">
              <a:latin typeface="Book Antiqua" pitchFamily="18" charset="0"/>
            </a:endParaRPr>
          </a:p>
          <a:p>
            <a:r>
              <a:rPr lang="it-IT" sz="2400" i="1" dirty="0" smtClean="0">
                <a:solidFill>
                  <a:srgbClr val="0070C0"/>
                </a:solidFill>
                <a:latin typeface="Book Antiqua" pitchFamily="18" charset="0"/>
              </a:rPr>
              <a:t>D</a:t>
            </a:r>
            <a:r>
              <a:rPr lang="it-IT" sz="2400" dirty="0" smtClean="0">
                <a:latin typeface="Book Antiqua" pitchFamily="18" charset="0"/>
              </a:rPr>
              <a:t> </a:t>
            </a:r>
            <a:r>
              <a:rPr lang="it-IT" sz="2400" dirty="0" err="1" smtClean="0">
                <a:latin typeface="Book Antiqua" pitchFamily="18" charset="0"/>
              </a:rPr>
              <a:t>is</a:t>
            </a:r>
            <a:r>
              <a:rPr lang="it-IT" sz="2400" dirty="0" smtClean="0">
                <a:latin typeface="Book Antiqua" pitchFamily="18" charset="0"/>
              </a:rPr>
              <a:t> </a:t>
            </a:r>
            <a:r>
              <a:rPr lang="it-IT" sz="2400" dirty="0" err="1" smtClean="0">
                <a:latin typeface="Book Antiqua" pitchFamily="18" charset="0"/>
              </a:rPr>
              <a:t>essentially</a:t>
            </a:r>
            <a:r>
              <a:rPr lang="it-IT" sz="2400" dirty="0" smtClean="0">
                <a:latin typeface="Book Antiqua" pitchFamily="18" charset="0"/>
              </a:rPr>
              <a:t> </a:t>
            </a:r>
            <a:r>
              <a:rPr lang="it-IT" sz="2400" dirty="0" err="1" smtClean="0">
                <a:latin typeface="Book Antiqua" pitchFamily="18" charset="0"/>
              </a:rPr>
              <a:t>related</a:t>
            </a:r>
            <a:r>
              <a:rPr lang="it-IT" sz="2400" dirty="0" smtClean="0">
                <a:latin typeface="Book Antiqua" pitchFamily="18" charset="0"/>
              </a:rPr>
              <a:t> to the </a:t>
            </a:r>
            <a:r>
              <a:rPr lang="it-IT" sz="2400" dirty="0" err="1" smtClean="0">
                <a:latin typeface="Book Antiqua" pitchFamily="18" charset="0"/>
              </a:rPr>
              <a:t>peak</a:t>
            </a:r>
            <a:r>
              <a:rPr lang="it-IT" sz="2400" dirty="0" smtClean="0">
                <a:latin typeface="Book Antiqua" pitchFamily="18" charset="0"/>
              </a:rPr>
              <a:t> </a:t>
            </a:r>
            <a:r>
              <a:rPr lang="it-IT" sz="2400" dirty="0" err="1" smtClean="0">
                <a:latin typeface="Book Antiqua" pitchFamily="18" charset="0"/>
              </a:rPr>
              <a:t>acceleration</a:t>
            </a:r>
            <a:r>
              <a:rPr lang="it-IT" sz="2400" dirty="0" smtClean="0">
                <a:latin typeface="Book Antiqua" pitchFamily="18" charset="0"/>
              </a:rPr>
              <a:t> of the </a:t>
            </a:r>
            <a:r>
              <a:rPr lang="it-IT" sz="2400" dirty="0" err="1" smtClean="0">
                <a:latin typeface="Book Antiqua" pitchFamily="18" charset="0"/>
              </a:rPr>
              <a:t>earthquake</a:t>
            </a:r>
            <a:r>
              <a:rPr lang="it-IT" sz="2400" dirty="0" smtClean="0">
                <a:latin typeface="Book Antiqua" pitchFamily="18" charset="0"/>
              </a:rPr>
              <a:t> </a:t>
            </a:r>
            <a:r>
              <a:rPr lang="it-IT" sz="2400" dirty="0" err="1" smtClean="0">
                <a:latin typeface="Book Antiqua" pitchFamily="18" charset="0"/>
              </a:rPr>
              <a:t>determining</a:t>
            </a:r>
            <a:r>
              <a:rPr lang="it-IT" sz="2400" dirty="0" smtClean="0">
                <a:latin typeface="Book Antiqua" pitchFamily="18" charset="0"/>
              </a:rPr>
              <a:t> the </a:t>
            </a:r>
            <a:r>
              <a:rPr lang="it-IT" sz="2400" dirty="0" err="1" smtClean="0">
                <a:latin typeface="Book Antiqua" pitchFamily="18" charset="0"/>
              </a:rPr>
              <a:t>prescribed</a:t>
            </a:r>
            <a:r>
              <a:rPr lang="it-IT" sz="2400" dirty="0" smtClean="0">
                <a:latin typeface="Book Antiqua" pitchFamily="18" charset="0"/>
              </a:rPr>
              <a:t> </a:t>
            </a:r>
            <a:r>
              <a:rPr lang="it-IT" sz="2400" dirty="0" err="1" smtClean="0">
                <a:latin typeface="Book Antiqua" pitchFamily="18" charset="0"/>
              </a:rPr>
              <a:t>crisis</a:t>
            </a:r>
            <a:r>
              <a:rPr lang="it-IT" sz="2400" dirty="0" smtClean="0">
                <a:latin typeface="Book Antiqua" pitchFamily="18" charset="0"/>
              </a:rPr>
              <a:t> on the </a:t>
            </a:r>
            <a:r>
              <a:rPr lang="it-IT" sz="2400" dirty="0" err="1" smtClean="0">
                <a:latin typeface="Book Antiqua" pitchFamily="18" charset="0"/>
              </a:rPr>
              <a:t>structure</a:t>
            </a:r>
            <a:r>
              <a:rPr lang="it-IT" sz="2400" dirty="0" smtClean="0">
                <a:latin typeface="Book Antiqua" pitchFamily="18" charset="0"/>
              </a:rPr>
              <a:t>. </a:t>
            </a:r>
            <a:endParaRPr lang="it-IT" sz="2400" dirty="0"/>
          </a:p>
        </p:txBody>
      </p:sp>
      <p:sp>
        <p:nvSpPr>
          <p:cNvPr id="4" name="Segnaposto numero diapositiva 3"/>
          <p:cNvSpPr>
            <a:spLocks noGrp="1"/>
          </p:cNvSpPr>
          <p:nvPr>
            <p:ph type="sldNum" sz="quarter" idx="12"/>
          </p:nvPr>
        </p:nvSpPr>
        <p:spPr/>
        <p:txBody>
          <a:bodyPr/>
          <a:lstStyle/>
          <a:p>
            <a:fld id="{B6F15528-21DE-4FAA-801E-634DDDAF4B2B}" type="slidenum">
              <a:rPr lang="en-US" smtClean="0"/>
              <a:pPr/>
              <a:t>16</a:t>
            </a:fld>
            <a:endParaRPr lang="en-US"/>
          </a:p>
        </p:txBody>
      </p:sp>
      <p:sp>
        <p:nvSpPr>
          <p:cNvPr id="5" name="Titolo 1"/>
          <p:cNvSpPr txBox="1">
            <a:spLocks/>
          </p:cNvSpPr>
          <p:nvPr/>
        </p:nvSpPr>
        <p:spPr>
          <a:xfrm>
            <a:off x="465589" y="57785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bs-Latn-BA" dirty="0">
              <a:solidFill>
                <a:srgbClr val="FF0000"/>
              </a:solidFill>
              <a:latin typeface="Book Antiqua" panose="02040602050305030304" pitchFamily="18" charset="0"/>
            </a:endParaRPr>
          </a:p>
        </p:txBody>
      </p:sp>
      <p:sp>
        <p:nvSpPr>
          <p:cNvPr id="6"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2400" i="1" dirty="0">
              <a:latin typeface="Book Antiqua" pitchFamily="18" charset="0"/>
            </a:endParaRPr>
          </a:p>
        </p:txBody>
      </p:sp>
      <p:sp>
        <p:nvSpPr>
          <p:cNvPr id="7" name="Segnaposto numero diapositiva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16</a:t>
            </a:fld>
            <a:endParaRPr lang="en-US"/>
          </a:p>
        </p:txBody>
      </p:sp>
      <p:sp>
        <p:nvSpPr>
          <p:cNvPr id="8"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9"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3"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bs-Latn-BA" dirty="0">
              <a:solidFill>
                <a:srgbClr val="419182"/>
              </a:solidFill>
              <a:latin typeface="Book Antiqua" panose="02040602050305030304" pitchFamily="18" charset="0"/>
            </a:endParaRPr>
          </a:p>
        </p:txBody>
      </p:sp>
      <p:pic>
        <p:nvPicPr>
          <p:cNvPr id="15" name="Picture 14"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39355288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lnSpcReduction="10000"/>
          </a:bodyPr>
          <a:lstStyle/>
          <a:p>
            <a:r>
              <a:rPr lang="it-IT" sz="2400" dirty="0" err="1" smtClean="0">
                <a:latin typeface="Book Antiqua" pitchFamily="18" charset="0"/>
              </a:rPr>
              <a:t>It</a:t>
            </a:r>
            <a:r>
              <a:rPr lang="it-IT" sz="2400" dirty="0" smtClean="0">
                <a:latin typeface="Book Antiqua" pitchFamily="18" charset="0"/>
              </a:rPr>
              <a:t> </a:t>
            </a:r>
            <a:r>
              <a:rPr lang="it-IT" sz="2400" dirty="0" err="1" smtClean="0">
                <a:latin typeface="Book Antiqua" pitchFamily="18" charset="0"/>
              </a:rPr>
              <a:t>depends</a:t>
            </a:r>
            <a:r>
              <a:rPr lang="it-IT" sz="2400" dirty="0" smtClean="0">
                <a:latin typeface="Book Antiqua" pitchFamily="18" charset="0"/>
              </a:rPr>
              <a:t> on - the </a:t>
            </a:r>
            <a:r>
              <a:rPr lang="it-IT" sz="2400" dirty="0" err="1" smtClean="0">
                <a:latin typeface="Book Antiqua" pitchFamily="18" charset="0"/>
              </a:rPr>
              <a:t>importance</a:t>
            </a:r>
            <a:r>
              <a:rPr lang="it-IT" sz="2400" dirty="0" smtClean="0">
                <a:latin typeface="Book Antiqua" pitchFamily="18" charset="0"/>
              </a:rPr>
              <a:t> of the </a:t>
            </a:r>
            <a:r>
              <a:rPr lang="it-IT" sz="2400" dirty="0" err="1" smtClean="0">
                <a:latin typeface="Book Antiqua" pitchFamily="18" charset="0"/>
              </a:rPr>
              <a:t>structure</a:t>
            </a:r>
            <a:endParaRPr lang="it-IT" sz="2400" dirty="0" smtClean="0">
              <a:latin typeface="Book Antiqua" pitchFamily="18" charset="0"/>
            </a:endParaRPr>
          </a:p>
          <a:p>
            <a:pPr marL="0" indent="0">
              <a:buNone/>
            </a:pPr>
            <a:r>
              <a:rPr lang="it-IT" sz="2400" dirty="0">
                <a:latin typeface="Book Antiqua" pitchFamily="18" charset="0"/>
              </a:rPr>
              <a:t> </a:t>
            </a:r>
            <a:r>
              <a:rPr lang="it-IT" sz="2400" dirty="0" smtClean="0">
                <a:latin typeface="Book Antiqua" pitchFamily="18" charset="0"/>
              </a:rPr>
              <a:t>                             - the </a:t>
            </a:r>
            <a:r>
              <a:rPr lang="it-IT" sz="2400" dirty="0" err="1" smtClean="0">
                <a:latin typeface="Book Antiqua" pitchFamily="18" charset="0"/>
              </a:rPr>
              <a:t>number</a:t>
            </a:r>
            <a:r>
              <a:rPr lang="it-IT" sz="2400" dirty="0" smtClean="0">
                <a:latin typeface="Book Antiqua" pitchFamily="18" charset="0"/>
              </a:rPr>
              <a:t> of </a:t>
            </a:r>
            <a:r>
              <a:rPr lang="it-IT" sz="2400" dirty="0" err="1" smtClean="0">
                <a:latin typeface="Book Antiqua" pitchFamily="18" charset="0"/>
              </a:rPr>
              <a:t>persons</a:t>
            </a:r>
            <a:r>
              <a:rPr lang="it-IT" sz="2400" dirty="0" smtClean="0">
                <a:latin typeface="Book Antiqua" pitchFamily="18" charset="0"/>
              </a:rPr>
              <a:t> per time </a:t>
            </a:r>
            <a:endParaRPr lang="it-IT" sz="1000" dirty="0" smtClean="0">
              <a:latin typeface="Book Antiqua" pitchFamily="18" charset="0"/>
            </a:endParaRPr>
          </a:p>
          <a:p>
            <a:pPr marL="0" indent="0">
              <a:buNone/>
            </a:pPr>
            <a:endParaRPr lang="it-IT" sz="1000" dirty="0">
              <a:latin typeface="Book Antiqua" pitchFamily="18" charset="0"/>
            </a:endParaRPr>
          </a:p>
          <a:p>
            <a:r>
              <a:rPr lang="it-IT" sz="2400" dirty="0" smtClean="0">
                <a:latin typeface="Book Antiqua" pitchFamily="18" charset="0"/>
              </a:rPr>
              <a:t>The </a:t>
            </a:r>
            <a:r>
              <a:rPr lang="it-IT" sz="2400" dirty="0" err="1" smtClean="0">
                <a:latin typeface="Book Antiqua" pitchFamily="18" charset="0"/>
              </a:rPr>
              <a:t>highest</a:t>
            </a:r>
            <a:r>
              <a:rPr lang="it-IT" sz="2400" dirty="0" smtClean="0">
                <a:latin typeface="Book Antiqua" pitchFamily="18" charset="0"/>
              </a:rPr>
              <a:t> </a:t>
            </a:r>
            <a:r>
              <a:rPr lang="it-IT" sz="2400" dirty="0" err="1" smtClean="0">
                <a:latin typeface="Book Antiqua" pitchFamily="18" charset="0"/>
              </a:rPr>
              <a:t>level</a:t>
            </a:r>
            <a:r>
              <a:rPr lang="it-IT" sz="2400" dirty="0" smtClean="0">
                <a:latin typeface="Book Antiqua" pitchFamily="18" charset="0"/>
              </a:rPr>
              <a:t> of </a:t>
            </a:r>
            <a:r>
              <a:rPr lang="it-IT" sz="2400" dirty="0" err="1" smtClean="0">
                <a:latin typeface="Book Antiqua" pitchFamily="18" charset="0"/>
              </a:rPr>
              <a:t>importance</a:t>
            </a:r>
            <a:r>
              <a:rPr lang="it-IT" sz="2400" dirty="0" smtClean="0">
                <a:latin typeface="Book Antiqua" pitchFamily="18" charset="0"/>
              </a:rPr>
              <a:t> </a:t>
            </a:r>
            <a:r>
              <a:rPr lang="it-IT" sz="2400" dirty="0" err="1" smtClean="0">
                <a:latin typeface="Book Antiqua" pitchFamily="18" charset="0"/>
              </a:rPr>
              <a:t>is</a:t>
            </a:r>
            <a:r>
              <a:rPr lang="it-IT" sz="2400" dirty="0" smtClean="0">
                <a:latin typeface="Book Antiqua" pitchFamily="18" charset="0"/>
              </a:rPr>
              <a:t> </a:t>
            </a:r>
            <a:r>
              <a:rPr lang="it-IT" sz="2400" dirty="0" err="1" smtClean="0">
                <a:latin typeface="Book Antiqua" pitchFamily="18" charset="0"/>
              </a:rPr>
              <a:t>attributed</a:t>
            </a:r>
            <a:r>
              <a:rPr lang="it-IT" sz="2400" dirty="0" smtClean="0">
                <a:latin typeface="Book Antiqua" pitchFamily="18" charset="0"/>
              </a:rPr>
              <a:t> to </a:t>
            </a:r>
            <a:r>
              <a:rPr lang="it-IT" sz="2400" dirty="0" err="1" smtClean="0">
                <a:latin typeface="Book Antiqua" pitchFamily="18" charset="0"/>
              </a:rPr>
              <a:t>strategic</a:t>
            </a:r>
            <a:r>
              <a:rPr lang="it-IT" sz="2400" dirty="0" smtClean="0">
                <a:latin typeface="Book Antiqua" pitchFamily="18" charset="0"/>
              </a:rPr>
              <a:t> </a:t>
            </a:r>
            <a:r>
              <a:rPr lang="it-IT" sz="2400" dirty="0" err="1" smtClean="0">
                <a:latin typeface="Book Antiqua" pitchFamily="18" charset="0"/>
              </a:rPr>
              <a:t>structures</a:t>
            </a:r>
            <a:r>
              <a:rPr lang="it-IT" sz="2400" dirty="0" smtClean="0">
                <a:latin typeface="Book Antiqua" pitchFamily="18" charset="0"/>
              </a:rPr>
              <a:t> (hospitals, </a:t>
            </a:r>
            <a:r>
              <a:rPr lang="it-IT" sz="2400" dirty="0" err="1" smtClean="0">
                <a:latin typeface="Book Antiqua" pitchFamily="18" charset="0"/>
              </a:rPr>
              <a:t>municipality</a:t>
            </a:r>
            <a:r>
              <a:rPr lang="it-IT" sz="2400" dirty="0" smtClean="0">
                <a:latin typeface="Book Antiqua" pitchFamily="18" charset="0"/>
              </a:rPr>
              <a:t> </a:t>
            </a:r>
            <a:r>
              <a:rPr lang="it-IT" sz="2400" dirty="0" err="1" smtClean="0">
                <a:latin typeface="Book Antiqua" pitchFamily="18" charset="0"/>
              </a:rPr>
              <a:t>palaces</a:t>
            </a:r>
            <a:r>
              <a:rPr lang="it-IT" sz="2400" dirty="0" smtClean="0">
                <a:latin typeface="Book Antiqua" pitchFamily="18" charset="0"/>
              </a:rPr>
              <a:t>, </a:t>
            </a:r>
            <a:r>
              <a:rPr lang="it-IT" sz="2400" dirty="0" err="1" smtClean="0">
                <a:latin typeface="Book Antiqua" pitchFamily="18" charset="0"/>
              </a:rPr>
              <a:t>police</a:t>
            </a:r>
            <a:r>
              <a:rPr lang="it-IT" sz="2400" dirty="0" smtClean="0">
                <a:latin typeface="Book Antiqua" pitchFamily="18" charset="0"/>
              </a:rPr>
              <a:t> </a:t>
            </a:r>
            <a:r>
              <a:rPr lang="it-IT" sz="2400" dirty="0" err="1" smtClean="0">
                <a:latin typeface="Book Antiqua" pitchFamily="18" charset="0"/>
              </a:rPr>
              <a:t>stations</a:t>
            </a:r>
            <a:r>
              <a:rPr lang="it-IT" sz="2400" dirty="0" smtClean="0">
                <a:latin typeface="Book Antiqua" pitchFamily="18" charset="0"/>
              </a:rPr>
              <a:t>, </a:t>
            </a:r>
            <a:r>
              <a:rPr lang="it-IT" sz="2400" dirty="0" err="1" smtClean="0">
                <a:latin typeface="Book Antiqua" pitchFamily="18" charset="0"/>
              </a:rPr>
              <a:t>fire</a:t>
            </a:r>
            <a:r>
              <a:rPr lang="it-IT" sz="2400" dirty="0" smtClean="0">
                <a:latin typeface="Book Antiqua" pitchFamily="18" charset="0"/>
              </a:rPr>
              <a:t> </a:t>
            </a:r>
            <a:r>
              <a:rPr lang="it-IT" sz="2400" dirty="0" err="1" smtClean="0">
                <a:latin typeface="Book Antiqua" pitchFamily="18" charset="0"/>
              </a:rPr>
              <a:t>stations</a:t>
            </a:r>
            <a:r>
              <a:rPr lang="it-IT" sz="2400" dirty="0" smtClean="0">
                <a:latin typeface="Book Antiqua" pitchFamily="18" charset="0"/>
              </a:rPr>
              <a:t>, etc.).</a:t>
            </a:r>
            <a:endParaRPr lang="it-IT" sz="1000" dirty="0" smtClean="0">
              <a:latin typeface="Book Antiqua" pitchFamily="18" charset="0"/>
            </a:endParaRPr>
          </a:p>
          <a:p>
            <a:endParaRPr lang="it-IT" sz="1000" dirty="0">
              <a:latin typeface="Book Antiqua" pitchFamily="18" charset="0"/>
            </a:endParaRPr>
          </a:p>
          <a:p>
            <a:r>
              <a:rPr lang="it-IT" sz="2400" dirty="0" smtClean="0">
                <a:latin typeface="Book Antiqua" pitchFamily="18" charset="0"/>
              </a:rPr>
              <a:t>A </a:t>
            </a:r>
            <a:r>
              <a:rPr lang="it-IT" sz="2400" dirty="0" err="1" smtClean="0">
                <a:latin typeface="Book Antiqua" pitchFamily="18" charset="0"/>
              </a:rPr>
              <a:t>great</a:t>
            </a:r>
            <a:r>
              <a:rPr lang="it-IT" sz="2400" dirty="0" smtClean="0">
                <a:latin typeface="Book Antiqua" pitchFamily="18" charset="0"/>
              </a:rPr>
              <a:t> </a:t>
            </a:r>
            <a:r>
              <a:rPr lang="it-IT" sz="2400" dirty="0" err="1" smtClean="0">
                <a:latin typeface="Book Antiqua" pitchFamily="18" charset="0"/>
              </a:rPr>
              <a:t>value</a:t>
            </a:r>
            <a:r>
              <a:rPr lang="it-IT" sz="2400" dirty="0" smtClean="0">
                <a:latin typeface="Book Antiqua" pitchFamily="18" charset="0"/>
              </a:rPr>
              <a:t> of </a:t>
            </a:r>
            <a:r>
              <a:rPr lang="it-IT" sz="2400" i="1" dirty="0" smtClean="0">
                <a:solidFill>
                  <a:srgbClr val="0070C0"/>
                </a:solidFill>
                <a:latin typeface="Book Antiqua" pitchFamily="18" charset="0"/>
              </a:rPr>
              <a:t>E</a:t>
            </a:r>
            <a:r>
              <a:rPr lang="it-IT" sz="2400" dirty="0" smtClean="0">
                <a:latin typeface="Book Antiqua" pitchFamily="18" charset="0"/>
              </a:rPr>
              <a:t> </a:t>
            </a:r>
            <a:r>
              <a:rPr lang="it-IT" sz="2400" dirty="0" err="1" smtClean="0">
                <a:latin typeface="Book Antiqua" pitchFamily="18" charset="0"/>
              </a:rPr>
              <a:t>is</a:t>
            </a:r>
            <a:r>
              <a:rPr lang="it-IT" sz="2400" dirty="0" smtClean="0">
                <a:latin typeface="Book Antiqua" pitchFamily="18" charset="0"/>
              </a:rPr>
              <a:t> </a:t>
            </a:r>
            <a:r>
              <a:rPr lang="it-IT" sz="2400" dirty="0" err="1" smtClean="0">
                <a:latin typeface="Book Antiqua" pitchFamily="18" charset="0"/>
              </a:rPr>
              <a:t>attributed</a:t>
            </a:r>
            <a:r>
              <a:rPr lang="it-IT" sz="2400" dirty="0" smtClean="0">
                <a:latin typeface="Book Antiqua" pitchFamily="18" charset="0"/>
              </a:rPr>
              <a:t> to the </a:t>
            </a:r>
            <a:r>
              <a:rPr lang="it-IT" sz="2400" dirty="0" err="1" smtClean="0">
                <a:latin typeface="Book Antiqua" pitchFamily="18" charset="0"/>
              </a:rPr>
              <a:t>school</a:t>
            </a:r>
            <a:r>
              <a:rPr lang="it-IT" sz="2400" dirty="0" smtClean="0">
                <a:latin typeface="Book Antiqua" pitchFamily="18" charset="0"/>
              </a:rPr>
              <a:t> </a:t>
            </a:r>
            <a:r>
              <a:rPr lang="it-IT" sz="2400" dirty="0" err="1" smtClean="0">
                <a:latin typeface="Book Antiqua" pitchFamily="18" charset="0"/>
              </a:rPr>
              <a:t>buildings</a:t>
            </a:r>
            <a:r>
              <a:rPr lang="it-IT" sz="2400" dirty="0" smtClean="0">
                <a:latin typeface="Book Antiqua" pitchFamily="18" charset="0"/>
              </a:rPr>
              <a:t> and to the public office </a:t>
            </a:r>
            <a:r>
              <a:rPr lang="it-IT" sz="2400" dirty="0" err="1" smtClean="0">
                <a:latin typeface="Book Antiqua" pitchFamily="18" charset="0"/>
              </a:rPr>
              <a:t>buildings</a:t>
            </a:r>
            <a:r>
              <a:rPr lang="it-IT" sz="2400" dirty="0" smtClean="0">
                <a:latin typeface="Book Antiqua" pitchFamily="18" charset="0"/>
              </a:rPr>
              <a:t>.</a:t>
            </a:r>
            <a:endParaRPr lang="it-IT" sz="1000" dirty="0" smtClean="0">
              <a:latin typeface="Book Antiqua" pitchFamily="18" charset="0"/>
            </a:endParaRPr>
          </a:p>
          <a:p>
            <a:endParaRPr lang="it-IT" sz="1000" dirty="0">
              <a:latin typeface="Book Antiqua" pitchFamily="18" charset="0"/>
            </a:endParaRPr>
          </a:p>
          <a:p>
            <a:endParaRPr lang="it-IT" sz="2400" dirty="0" smtClean="0">
              <a:latin typeface="Book Antiqua" pitchFamily="18" charset="0"/>
            </a:endParaRPr>
          </a:p>
          <a:p>
            <a:endParaRPr lang="it-IT" sz="2400" dirty="0" smtClean="0">
              <a:latin typeface="Book Antiqua" pitchFamily="18" charset="0"/>
            </a:endParaRPr>
          </a:p>
          <a:p>
            <a:pPr marL="0" indent="0">
              <a:buNone/>
            </a:pPr>
            <a:r>
              <a:rPr lang="it-IT" sz="2400" dirty="0" smtClean="0">
                <a:latin typeface="Book Antiqua" pitchFamily="18" charset="0"/>
              </a:rPr>
              <a:t>                    </a:t>
            </a:r>
            <a:endParaRPr lang="it-IT" sz="2400" dirty="0">
              <a:latin typeface="Book Antiqua" pitchFamily="18" charset="0"/>
            </a:endParaRPr>
          </a:p>
        </p:txBody>
      </p:sp>
      <p:sp>
        <p:nvSpPr>
          <p:cNvPr id="4" name="Segnaposto numero diapositiva 3"/>
          <p:cNvSpPr>
            <a:spLocks noGrp="1"/>
          </p:cNvSpPr>
          <p:nvPr>
            <p:ph type="sldNum" sz="quarter" idx="12"/>
          </p:nvPr>
        </p:nvSpPr>
        <p:spPr/>
        <p:txBody>
          <a:bodyPr/>
          <a:lstStyle/>
          <a:p>
            <a:fld id="{B6F15528-21DE-4FAA-801E-634DDDAF4B2B}" type="slidenum">
              <a:rPr lang="en-US" smtClean="0"/>
              <a:pPr/>
              <a:t>17</a:t>
            </a:fld>
            <a:endParaRPr lang="en-US"/>
          </a:p>
        </p:txBody>
      </p:sp>
      <p:sp>
        <p:nvSpPr>
          <p:cNvPr id="5" name="Titolo 1"/>
          <p:cNvSpPr txBox="1">
            <a:spLocks/>
          </p:cNvSpPr>
          <p:nvPr/>
        </p:nvSpPr>
        <p:spPr>
          <a:xfrm>
            <a:off x="457200" y="520700"/>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solidFill>
                  <a:srgbClr val="FF0000"/>
                </a:solidFill>
                <a:latin typeface="Book Antiqua" panose="02040602050305030304" pitchFamily="18" charset="0"/>
              </a:rPr>
              <a:t>Economic</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Exposure</a:t>
            </a:r>
            <a:r>
              <a:rPr lang="it-IT" dirty="0" smtClean="0">
                <a:solidFill>
                  <a:srgbClr val="FF0000"/>
                </a:solidFill>
                <a:latin typeface="Book Antiqua" panose="02040602050305030304" pitchFamily="18" charset="0"/>
              </a:rPr>
              <a:t> of </a:t>
            </a:r>
            <a:r>
              <a:rPr lang="it-IT" dirty="0" err="1" smtClean="0">
                <a:solidFill>
                  <a:srgbClr val="FF0000"/>
                </a:solidFill>
                <a:latin typeface="Book Antiqua" panose="02040602050305030304" pitchFamily="18" charset="0"/>
              </a:rPr>
              <a:t>Structures</a:t>
            </a:r>
            <a:r>
              <a:rPr lang="it-IT" dirty="0" smtClean="0">
                <a:solidFill>
                  <a:srgbClr val="FF0000"/>
                </a:solidFill>
                <a:latin typeface="Book Antiqua" panose="02040602050305030304" pitchFamily="18" charset="0"/>
              </a:rPr>
              <a:t> </a:t>
            </a:r>
            <a:r>
              <a:rPr lang="it-IT" i="1" dirty="0" smtClean="0">
                <a:solidFill>
                  <a:srgbClr val="0070C0"/>
                </a:solidFill>
                <a:latin typeface="Book Antiqua" panose="02040602050305030304" pitchFamily="18" charset="0"/>
              </a:rPr>
              <a:t>E</a:t>
            </a:r>
            <a:r>
              <a:rPr lang="it-IT" dirty="0" smtClean="0">
                <a:solidFill>
                  <a:srgbClr val="FF0000"/>
                </a:solidFill>
                <a:latin typeface="Book Antiqua" panose="02040602050305030304" pitchFamily="18" charset="0"/>
              </a:rPr>
              <a:t> </a:t>
            </a:r>
            <a:endParaRPr lang="bs-Latn-BA" dirty="0">
              <a:solidFill>
                <a:srgbClr val="FF0000"/>
              </a:solidFill>
              <a:latin typeface="Book Antiqua" panose="02040602050305030304" pitchFamily="18" charset="0"/>
            </a:endParaRPr>
          </a:p>
        </p:txBody>
      </p:sp>
      <p:sp>
        <p:nvSpPr>
          <p:cNvPr id="6"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2400" i="1" dirty="0">
              <a:latin typeface="Book Antiqua" pitchFamily="18" charset="0"/>
            </a:endParaRPr>
          </a:p>
        </p:txBody>
      </p:sp>
      <p:sp>
        <p:nvSpPr>
          <p:cNvPr id="7" name="Segnaposto numero diapositiva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17</a:t>
            </a:fld>
            <a:endParaRPr lang="en-US"/>
          </a:p>
        </p:txBody>
      </p:sp>
      <p:sp>
        <p:nvSpPr>
          <p:cNvPr id="8"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9"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3"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bs-Latn-BA" dirty="0">
              <a:solidFill>
                <a:srgbClr val="419182"/>
              </a:solidFill>
              <a:latin typeface="Book Antiqua" panose="02040602050305030304" pitchFamily="18" charset="0"/>
            </a:endParaRPr>
          </a:p>
        </p:txBody>
      </p:sp>
      <p:pic>
        <p:nvPicPr>
          <p:cNvPr id="327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25273" y="4663419"/>
            <a:ext cx="5002213" cy="1927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15" descr="eu_flag_co_funded_pos_[rgb]_right.jpg"/>
          <p:cNvPicPr/>
          <p:nvPr/>
        </p:nvPicPr>
        <p:blipFill>
          <a:blip r:embed="rId5"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2414397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graphicFrame>
        <p:nvGraphicFramePr>
          <p:cNvPr id="18" name="Segnaposto contenuto 17"/>
          <p:cNvGraphicFramePr>
            <a:graphicFrameLocks noGrp="1"/>
          </p:cNvGraphicFramePr>
          <p:nvPr>
            <p:ph idx="1"/>
            <p:extLst>
              <p:ext uri="{D42A27DB-BD31-4B8C-83A1-F6EECF244321}">
                <p14:modId xmlns:p14="http://schemas.microsoft.com/office/powerpoint/2010/main" xmlns="" val="185669198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numero diapositiva 3"/>
          <p:cNvSpPr>
            <a:spLocks noGrp="1"/>
          </p:cNvSpPr>
          <p:nvPr>
            <p:ph type="sldNum" sz="quarter" idx="12"/>
          </p:nvPr>
        </p:nvSpPr>
        <p:spPr/>
        <p:txBody>
          <a:bodyPr/>
          <a:lstStyle/>
          <a:p>
            <a:fld id="{B6F15528-21DE-4FAA-801E-634DDDAF4B2B}" type="slidenum">
              <a:rPr lang="en-US" smtClean="0"/>
              <a:pPr/>
              <a:t>18</a:t>
            </a:fld>
            <a:endParaRPr lang="en-US"/>
          </a:p>
        </p:txBody>
      </p:sp>
      <p:sp>
        <p:nvSpPr>
          <p:cNvPr id="5"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1000" dirty="0" smtClean="0">
              <a:latin typeface="Book Antiqua" pitchFamily="18" charset="0"/>
            </a:endParaRPr>
          </a:p>
          <a:p>
            <a:endParaRPr lang="it-IT" sz="2400" dirty="0" smtClean="0">
              <a:latin typeface="Book Antiqua" pitchFamily="18" charset="0"/>
            </a:endParaRPr>
          </a:p>
          <a:p>
            <a:endParaRPr lang="it-IT" sz="2400" dirty="0" smtClean="0">
              <a:latin typeface="Book Antiqua" pitchFamily="18" charset="0"/>
            </a:endParaRPr>
          </a:p>
          <a:p>
            <a:pPr marL="0" indent="0">
              <a:buFont typeface="Arial" pitchFamily="34" charset="0"/>
              <a:buNone/>
            </a:pPr>
            <a:r>
              <a:rPr lang="it-IT" sz="2400" dirty="0" smtClean="0">
                <a:latin typeface="Book Antiqua" pitchFamily="18" charset="0"/>
              </a:rPr>
              <a:t>                    </a:t>
            </a:r>
            <a:endParaRPr lang="it-IT" sz="2400" dirty="0">
              <a:latin typeface="Book Antiqua" pitchFamily="18" charset="0"/>
            </a:endParaRPr>
          </a:p>
        </p:txBody>
      </p:sp>
      <p:sp>
        <p:nvSpPr>
          <p:cNvPr id="6" name="Segnaposto numero diapositiva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18</a:t>
            </a:fld>
            <a:endParaRPr lang="en-US"/>
          </a:p>
        </p:txBody>
      </p:sp>
      <p:sp>
        <p:nvSpPr>
          <p:cNvPr id="7" name="Titolo 1"/>
          <p:cNvSpPr txBox="1">
            <a:spLocks/>
          </p:cNvSpPr>
          <p:nvPr/>
        </p:nvSpPr>
        <p:spPr>
          <a:xfrm>
            <a:off x="457200" y="5207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smtClean="0">
                <a:solidFill>
                  <a:srgbClr val="FF0000"/>
                </a:solidFill>
                <a:latin typeface="Book Antiqua" panose="02040602050305030304" pitchFamily="18" charset="0"/>
              </a:rPr>
              <a:t>Building a </a:t>
            </a:r>
            <a:r>
              <a:rPr lang="it-IT" dirty="0" err="1" smtClean="0">
                <a:solidFill>
                  <a:srgbClr val="FF0000"/>
                </a:solidFill>
                <a:latin typeface="Book Antiqua" panose="02040602050305030304" pitchFamily="18" charset="0"/>
              </a:rPr>
              <a:t>Seismic</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Risk</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Map</a:t>
            </a:r>
            <a:endParaRPr lang="bs-Latn-BA" dirty="0">
              <a:solidFill>
                <a:srgbClr val="FF0000"/>
              </a:solidFill>
              <a:latin typeface="Book Antiqua" panose="02040602050305030304" pitchFamily="18" charset="0"/>
            </a:endParaRPr>
          </a:p>
        </p:txBody>
      </p:sp>
      <p:sp>
        <p:nvSpPr>
          <p:cNvPr id="8"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2400" i="1" dirty="0">
              <a:latin typeface="Book Antiqua" pitchFamily="18" charset="0"/>
            </a:endParaRPr>
          </a:p>
        </p:txBody>
      </p:sp>
      <p:sp>
        <p:nvSpPr>
          <p:cNvPr id="9" name="Segnaposto numero diapositiva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18</a:t>
            </a:fld>
            <a:endParaRPr lang="en-US"/>
          </a:p>
        </p:txBody>
      </p:sp>
      <p:sp>
        <p:nvSpPr>
          <p:cNvPr id="10"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11"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9" descr="final_color.jpg"/>
          <p:cNvPicPr>
            <a:picLocks noChangeAspect="1"/>
          </p:cNvPicPr>
          <p:nvPr/>
        </p:nvPicPr>
        <p:blipFill>
          <a:blip r:embed="rId9" cstate="print"/>
          <a:stretch>
            <a:fillRect/>
          </a:stretch>
        </p:blipFill>
        <p:spPr>
          <a:xfrm>
            <a:off x="0" y="0"/>
            <a:ext cx="1447800" cy="685800"/>
          </a:xfrm>
          <a:prstGeom prst="rect">
            <a:avLst/>
          </a:prstGeom>
        </p:spPr>
      </p:pic>
      <p:sp>
        <p:nvSpPr>
          <p:cNvPr id="1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5"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6"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bs-Latn-BA" dirty="0">
              <a:solidFill>
                <a:srgbClr val="419182"/>
              </a:solidFill>
              <a:latin typeface="Book Antiqua" panose="02040602050305030304" pitchFamily="18" charset="0"/>
            </a:endParaRPr>
          </a:p>
        </p:txBody>
      </p:sp>
      <p:graphicFrame>
        <p:nvGraphicFramePr>
          <p:cNvPr id="19" name="Oggetto 18"/>
          <p:cNvGraphicFramePr>
            <a:graphicFrameLocks noChangeAspect="1"/>
          </p:cNvGraphicFramePr>
          <p:nvPr>
            <p:extLst>
              <p:ext uri="{D42A27DB-BD31-4B8C-83A1-F6EECF244321}">
                <p14:modId xmlns:p14="http://schemas.microsoft.com/office/powerpoint/2010/main" xmlns="" val="1481306905"/>
              </p:ext>
            </p:extLst>
          </p:nvPr>
        </p:nvGraphicFramePr>
        <p:xfrm>
          <a:off x="1663700" y="3282950"/>
          <a:ext cx="1397000" cy="584200"/>
        </p:xfrm>
        <a:graphic>
          <a:graphicData uri="http://schemas.openxmlformats.org/presentationml/2006/ole">
            <p:oleObj spid="_x0000_s33810" name="Equation" r:id="rId10" imgW="1396800" imgH="583920" progId="">
              <p:embed/>
            </p:oleObj>
          </a:graphicData>
        </a:graphic>
      </p:graphicFrame>
      <p:graphicFrame>
        <p:nvGraphicFramePr>
          <p:cNvPr id="20" name="Oggetto 19"/>
          <p:cNvGraphicFramePr>
            <a:graphicFrameLocks noChangeAspect="1"/>
          </p:cNvGraphicFramePr>
          <p:nvPr>
            <p:extLst>
              <p:ext uri="{D42A27DB-BD31-4B8C-83A1-F6EECF244321}">
                <p14:modId xmlns:p14="http://schemas.microsoft.com/office/powerpoint/2010/main" xmlns="" val="3557527838"/>
              </p:ext>
            </p:extLst>
          </p:nvPr>
        </p:nvGraphicFramePr>
        <p:xfrm>
          <a:off x="3937000" y="2139950"/>
          <a:ext cx="1270000" cy="584200"/>
        </p:xfrm>
        <a:graphic>
          <a:graphicData uri="http://schemas.openxmlformats.org/presentationml/2006/ole">
            <p:oleObj spid="_x0000_s33811" name="Equation" r:id="rId11" imgW="1269720" imgH="583920" progId="">
              <p:embed/>
            </p:oleObj>
          </a:graphicData>
        </a:graphic>
      </p:graphicFrame>
      <p:graphicFrame>
        <p:nvGraphicFramePr>
          <p:cNvPr id="21" name="Oggetto 20"/>
          <p:cNvGraphicFramePr>
            <a:graphicFrameLocks noChangeAspect="1"/>
          </p:cNvGraphicFramePr>
          <p:nvPr>
            <p:extLst>
              <p:ext uri="{D42A27DB-BD31-4B8C-83A1-F6EECF244321}">
                <p14:modId xmlns:p14="http://schemas.microsoft.com/office/powerpoint/2010/main" xmlns="" val="1502685536"/>
              </p:ext>
            </p:extLst>
          </p:nvPr>
        </p:nvGraphicFramePr>
        <p:xfrm>
          <a:off x="6553200" y="3352800"/>
          <a:ext cx="381000" cy="393700"/>
        </p:xfrm>
        <a:graphic>
          <a:graphicData uri="http://schemas.openxmlformats.org/presentationml/2006/ole">
            <p:oleObj spid="_x0000_s33812" name="Equation" r:id="rId12" imgW="380880" imgH="393480" progId="">
              <p:embed/>
            </p:oleObj>
          </a:graphicData>
        </a:graphic>
      </p:graphicFrame>
      <p:pic>
        <p:nvPicPr>
          <p:cNvPr id="22" name="Picture 21" descr="eu_flag_co_funded_pos_[rgb]_right.jpg"/>
          <p:cNvPicPr/>
          <p:nvPr/>
        </p:nvPicPr>
        <p:blipFill>
          <a:blip r:embed="rId13"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22764285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6F15528-21DE-4FAA-801E-634DDDAF4B2B}" type="slidenum">
              <a:rPr lang="en-US" smtClean="0"/>
              <a:pPr/>
              <a:t>19</a:t>
            </a:fld>
            <a:endParaRPr lang="en-US"/>
          </a:p>
        </p:txBody>
      </p:sp>
      <p:graphicFrame>
        <p:nvGraphicFramePr>
          <p:cNvPr id="40" name="Segnaposto contenuto 17"/>
          <p:cNvGraphicFramePr>
            <a:graphicFrameLocks/>
          </p:cNvGraphicFramePr>
          <p:nvPr>
            <p:extLst>
              <p:ext uri="{D42A27DB-BD31-4B8C-83A1-F6EECF244321}">
                <p14:modId xmlns:p14="http://schemas.microsoft.com/office/powerpoint/2010/main" xmlns="" val="422472935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Segnaposto numero diapositiva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19</a:t>
            </a:fld>
            <a:endParaRPr lang="en-US"/>
          </a:p>
        </p:txBody>
      </p:sp>
      <p:sp>
        <p:nvSpPr>
          <p:cNvPr id="42"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1000" dirty="0" smtClean="0">
              <a:latin typeface="Book Antiqua" pitchFamily="18" charset="0"/>
            </a:endParaRPr>
          </a:p>
          <a:p>
            <a:endParaRPr lang="it-IT" sz="2400" dirty="0" smtClean="0">
              <a:latin typeface="Book Antiqua" pitchFamily="18" charset="0"/>
            </a:endParaRPr>
          </a:p>
          <a:p>
            <a:endParaRPr lang="it-IT" sz="2400" dirty="0" smtClean="0">
              <a:latin typeface="Book Antiqua" pitchFamily="18" charset="0"/>
            </a:endParaRPr>
          </a:p>
          <a:p>
            <a:pPr marL="0" indent="0">
              <a:buFont typeface="Arial" pitchFamily="34" charset="0"/>
              <a:buNone/>
            </a:pPr>
            <a:r>
              <a:rPr lang="it-IT" sz="2400" dirty="0" smtClean="0">
                <a:latin typeface="Book Antiqua" pitchFamily="18" charset="0"/>
              </a:rPr>
              <a:t>                    </a:t>
            </a:r>
            <a:endParaRPr lang="it-IT" sz="2400" dirty="0">
              <a:latin typeface="Book Antiqua" pitchFamily="18" charset="0"/>
            </a:endParaRPr>
          </a:p>
        </p:txBody>
      </p:sp>
      <p:sp>
        <p:nvSpPr>
          <p:cNvPr id="43" name="Segnaposto numero diapositiva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19</a:t>
            </a:fld>
            <a:endParaRPr lang="en-US"/>
          </a:p>
        </p:txBody>
      </p:sp>
      <p:sp>
        <p:nvSpPr>
          <p:cNvPr id="44" name="Titolo 1"/>
          <p:cNvSpPr txBox="1">
            <a:spLocks/>
          </p:cNvSpPr>
          <p:nvPr/>
        </p:nvSpPr>
        <p:spPr>
          <a:xfrm>
            <a:off x="457200" y="5207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solidFill>
                  <a:srgbClr val="FF0000"/>
                </a:solidFill>
                <a:latin typeface="Book Antiqua" panose="02040602050305030304" pitchFamily="18" charset="0"/>
              </a:rPr>
              <a:t>Seismic</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Risk</a:t>
            </a:r>
            <a:r>
              <a:rPr lang="it-IT" dirty="0" smtClean="0">
                <a:solidFill>
                  <a:srgbClr val="FF0000"/>
                </a:solidFill>
                <a:latin typeface="Book Antiqua" panose="02040602050305030304" pitchFamily="18" charset="0"/>
              </a:rPr>
              <a:t> </a:t>
            </a:r>
            <a:r>
              <a:rPr lang="it-IT" dirty="0" err="1" smtClean="0">
                <a:solidFill>
                  <a:srgbClr val="FF0000"/>
                </a:solidFill>
                <a:latin typeface="Book Antiqua" panose="02040602050305030304" pitchFamily="18" charset="0"/>
              </a:rPr>
              <a:t>Map</a:t>
            </a:r>
            <a:endParaRPr lang="bs-Latn-BA" dirty="0">
              <a:solidFill>
                <a:srgbClr val="FF0000"/>
              </a:solidFill>
              <a:latin typeface="Book Antiqua" panose="02040602050305030304" pitchFamily="18" charset="0"/>
            </a:endParaRPr>
          </a:p>
        </p:txBody>
      </p:sp>
      <p:sp>
        <p:nvSpPr>
          <p:cNvPr id="45"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2400" i="1" dirty="0">
              <a:latin typeface="Book Antiqua" pitchFamily="18" charset="0"/>
            </a:endParaRPr>
          </a:p>
        </p:txBody>
      </p:sp>
      <p:sp>
        <p:nvSpPr>
          <p:cNvPr id="46" name="Segnaposto numero diapositiva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19</a:t>
            </a:fld>
            <a:endParaRPr lang="en-US"/>
          </a:p>
        </p:txBody>
      </p:sp>
      <p:sp>
        <p:nvSpPr>
          <p:cNvPr id="47"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48"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9"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Picture 9" descr="final_color.jpg"/>
          <p:cNvPicPr>
            <a:picLocks noChangeAspect="1"/>
          </p:cNvPicPr>
          <p:nvPr/>
        </p:nvPicPr>
        <p:blipFill>
          <a:blip r:embed="rId9" cstate="print"/>
          <a:stretch>
            <a:fillRect/>
          </a:stretch>
        </p:blipFill>
        <p:spPr>
          <a:xfrm>
            <a:off x="0" y="0"/>
            <a:ext cx="1447800" cy="685800"/>
          </a:xfrm>
          <a:prstGeom prst="rect">
            <a:avLst/>
          </a:prstGeom>
        </p:spPr>
      </p:pic>
      <p:sp>
        <p:nvSpPr>
          <p:cNvPr id="51"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52"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53"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bs-Latn-BA" dirty="0">
              <a:solidFill>
                <a:srgbClr val="419182"/>
              </a:solidFill>
              <a:latin typeface="Book Antiqua" panose="02040602050305030304" pitchFamily="18" charset="0"/>
            </a:endParaRPr>
          </a:p>
        </p:txBody>
      </p:sp>
      <p:graphicFrame>
        <p:nvGraphicFramePr>
          <p:cNvPr id="55" name="Oggetto 54"/>
          <p:cNvGraphicFramePr>
            <a:graphicFrameLocks noChangeAspect="1"/>
          </p:cNvGraphicFramePr>
          <p:nvPr>
            <p:extLst>
              <p:ext uri="{D42A27DB-BD31-4B8C-83A1-F6EECF244321}">
                <p14:modId xmlns:p14="http://schemas.microsoft.com/office/powerpoint/2010/main" xmlns="" val="3553764325"/>
              </p:ext>
            </p:extLst>
          </p:nvPr>
        </p:nvGraphicFramePr>
        <p:xfrm>
          <a:off x="3937000" y="2139950"/>
          <a:ext cx="1270000" cy="584200"/>
        </p:xfrm>
        <a:graphic>
          <a:graphicData uri="http://schemas.openxmlformats.org/presentationml/2006/ole">
            <p:oleObj spid="_x0000_s34828" name="Equation" r:id="rId10" imgW="1269720" imgH="583920" progId="">
              <p:embed/>
            </p:oleObj>
          </a:graphicData>
        </a:graphic>
      </p:graphicFrame>
      <p:graphicFrame>
        <p:nvGraphicFramePr>
          <p:cNvPr id="56" name="Oggetto 55"/>
          <p:cNvGraphicFramePr>
            <a:graphicFrameLocks noChangeAspect="1"/>
          </p:cNvGraphicFramePr>
          <p:nvPr>
            <p:extLst>
              <p:ext uri="{D42A27DB-BD31-4B8C-83A1-F6EECF244321}">
                <p14:modId xmlns:p14="http://schemas.microsoft.com/office/powerpoint/2010/main" xmlns="" val="3205330412"/>
              </p:ext>
            </p:extLst>
          </p:nvPr>
        </p:nvGraphicFramePr>
        <p:xfrm>
          <a:off x="6553200" y="3352800"/>
          <a:ext cx="381000" cy="393700"/>
        </p:xfrm>
        <a:graphic>
          <a:graphicData uri="http://schemas.openxmlformats.org/presentationml/2006/ole">
            <p:oleObj spid="_x0000_s34829" name="Equation" r:id="rId11" imgW="380880" imgH="393480" progId="">
              <p:embed/>
            </p:oleObj>
          </a:graphicData>
        </a:graphic>
      </p:graphicFrame>
      <p:pic>
        <p:nvPicPr>
          <p:cNvPr id="34821" name="Picture 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14764" y="1635154"/>
            <a:ext cx="7711986" cy="4667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1" descr="eu_flag_co_funded_pos_[rgb]_right.jpg"/>
          <p:cNvPicPr/>
          <p:nvPr/>
        </p:nvPicPr>
        <p:blipFill>
          <a:blip r:embed="rId13"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41000874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a:t>
            </a:fld>
            <a:endParaRPr lang="en-US"/>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Titolo 10"/>
          <p:cNvSpPr>
            <a:spLocks noGrp="1"/>
          </p:cNvSpPr>
          <p:nvPr>
            <p:ph type="title"/>
          </p:nvPr>
        </p:nvSpPr>
        <p:spPr>
          <a:xfrm>
            <a:off x="457200" y="731590"/>
            <a:ext cx="8229600" cy="723900"/>
          </a:xfrm>
        </p:spPr>
        <p:txBody>
          <a:bodyPr>
            <a:normAutofit fontScale="90000"/>
          </a:bodyPr>
          <a:lstStyle/>
          <a:p>
            <a:r>
              <a:rPr lang="it-IT" sz="2400" dirty="0" smtClean="0">
                <a:latin typeface="Book Antiqua" pitchFamily="18" charset="0"/>
              </a:rPr>
              <a:t/>
            </a:r>
            <a:br>
              <a:rPr lang="it-IT" sz="2400" dirty="0" smtClean="0">
                <a:latin typeface="Book Antiqua" pitchFamily="18" charset="0"/>
              </a:rPr>
            </a:br>
            <a:r>
              <a:rPr lang="it-IT" sz="3100" dirty="0" err="1" smtClean="0">
                <a:solidFill>
                  <a:srgbClr val="FF0000"/>
                </a:solidFill>
                <a:latin typeface="Book Antiqua" pitchFamily="18" charset="0"/>
              </a:rPr>
              <a:t>When</a:t>
            </a:r>
            <a:r>
              <a:rPr lang="it-IT" sz="3100" dirty="0" smtClean="0">
                <a:solidFill>
                  <a:srgbClr val="FF0000"/>
                </a:solidFill>
                <a:latin typeface="Book Antiqua" pitchFamily="18" charset="0"/>
              </a:rPr>
              <a:t> a </a:t>
            </a:r>
            <a:r>
              <a:rPr lang="it-IT" sz="3100" dirty="0" err="1" smtClean="0">
                <a:solidFill>
                  <a:srgbClr val="FF0000"/>
                </a:solidFill>
                <a:latin typeface="Book Antiqua" pitchFamily="18" charset="0"/>
              </a:rPr>
              <a:t>catastrophic</a:t>
            </a:r>
            <a:r>
              <a:rPr lang="it-IT" sz="3100" dirty="0" smtClean="0">
                <a:solidFill>
                  <a:srgbClr val="FF0000"/>
                </a:solidFill>
                <a:latin typeface="Book Antiqua" pitchFamily="18" charset="0"/>
              </a:rPr>
              <a:t> </a:t>
            </a:r>
            <a:r>
              <a:rPr lang="it-IT" sz="3100" dirty="0" err="1" smtClean="0">
                <a:solidFill>
                  <a:srgbClr val="FF0000"/>
                </a:solidFill>
                <a:latin typeface="Book Antiqua" pitchFamily="18" charset="0"/>
              </a:rPr>
              <a:t>earthquake</a:t>
            </a:r>
            <a:r>
              <a:rPr lang="it-IT" sz="3100" dirty="0" smtClean="0">
                <a:solidFill>
                  <a:srgbClr val="FF0000"/>
                </a:solidFill>
                <a:latin typeface="Book Antiqua" pitchFamily="18" charset="0"/>
              </a:rPr>
              <a:t> </a:t>
            </a:r>
            <a:r>
              <a:rPr lang="it-IT" sz="3100" dirty="0" err="1" smtClean="0">
                <a:solidFill>
                  <a:srgbClr val="FF0000"/>
                </a:solidFill>
                <a:latin typeface="Book Antiqua" pitchFamily="18" charset="0"/>
              </a:rPr>
              <a:t>happens</a:t>
            </a:r>
            <a:endParaRPr lang="it-IT" sz="3100" dirty="0">
              <a:solidFill>
                <a:srgbClr val="FF0000"/>
              </a:solidFill>
              <a:latin typeface="Book Antiqua" pitchFamily="18" charset="0"/>
            </a:endParaRPr>
          </a:p>
        </p:txBody>
      </p:sp>
      <p:pic>
        <p:nvPicPr>
          <p:cNvPr id="1638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26560" y="1699378"/>
            <a:ext cx="3873178" cy="29378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0938" y="3657600"/>
            <a:ext cx="3810000" cy="127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47725" y="1613208"/>
            <a:ext cx="3181350" cy="2190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ttangolo 17"/>
          <p:cNvSpPr/>
          <p:nvPr/>
        </p:nvSpPr>
        <p:spPr>
          <a:xfrm>
            <a:off x="206560" y="5029200"/>
            <a:ext cx="8640000" cy="1384995"/>
          </a:xfrm>
          <a:prstGeom prst="rect">
            <a:avLst/>
          </a:prstGeom>
        </p:spPr>
        <p:txBody>
          <a:bodyPr wrap="square">
            <a:spAutoFit/>
          </a:bodyPr>
          <a:lstStyle/>
          <a:p>
            <a:pPr algn="just"/>
            <a:r>
              <a:rPr lang="en-US" dirty="0" smtClean="0">
                <a:solidFill>
                  <a:srgbClr val="000000"/>
                </a:solidFill>
                <a:latin typeface="Book Antiqua" panose="02040602050305030304" pitchFamily="18" charset="0"/>
              </a:rPr>
              <a:t>Two words are always very common in all the news soon after the tragedy:</a:t>
            </a:r>
          </a:p>
          <a:p>
            <a:pPr algn="just"/>
            <a:r>
              <a:rPr lang="en-US" dirty="0" smtClean="0">
                <a:solidFill>
                  <a:srgbClr val="000000"/>
                </a:solidFill>
                <a:latin typeface="Book Antiqua" panose="02040602050305030304" pitchFamily="18" charset="0"/>
              </a:rPr>
              <a:t> </a:t>
            </a:r>
          </a:p>
          <a:p>
            <a:pPr marL="285750" indent="-285750" algn="just">
              <a:buFont typeface="Arial" pitchFamily="34" charset="0"/>
              <a:buChar char="•"/>
            </a:pPr>
            <a:r>
              <a:rPr lang="en-US" sz="2400" dirty="0" smtClean="0">
                <a:solidFill>
                  <a:srgbClr val="000000"/>
                </a:solidFill>
                <a:latin typeface="Book Antiqua" panose="02040602050305030304" pitchFamily="18" charset="0"/>
              </a:rPr>
              <a:t>PREVENTION</a:t>
            </a:r>
          </a:p>
          <a:p>
            <a:pPr marL="285750" indent="-285750" algn="just">
              <a:buFont typeface="Arial" pitchFamily="34" charset="0"/>
              <a:buChar char="•"/>
            </a:pPr>
            <a:r>
              <a:rPr lang="en-US" sz="2400" dirty="0" smtClean="0">
                <a:solidFill>
                  <a:srgbClr val="000000"/>
                </a:solidFill>
                <a:latin typeface="Book Antiqua" panose="02040602050305030304" pitchFamily="18" charset="0"/>
              </a:rPr>
              <a:t>REBUILDING  </a:t>
            </a:r>
            <a:endParaRPr lang="it-IT" sz="2400" dirty="0">
              <a:latin typeface="Book Antiqua" panose="02040602050305030304" pitchFamily="18" charset="0"/>
            </a:endParaRPr>
          </a:p>
        </p:txBody>
      </p:sp>
      <p:pic>
        <p:nvPicPr>
          <p:cNvPr id="15" name="Picture 14" descr="eu_flag_co_funded_pos_[rgb]_right.jpg"/>
          <p:cNvPicPr/>
          <p:nvPr/>
        </p:nvPicPr>
        <p:blipFill>
          <a:blip r:embed="rId8"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5182875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err="1" smtClean="0">
                <a:solidFill>
                  <a:srgbClr val="FF0000"/>
                </a:solidFill>
                <a:latin typeface="Book Antiqua" pitchFamily="18" charset="0"/>
              </a:rPr>
              <a:t>Don’t</a:t>
            </a:r>
            <a:r>
              <a:rPr lang="it-IT" sz="2400" dirty="0" smtClean="0">
                <a:solidFill>
                  <a:srgbClr val="FF0000"/>
                </a:solidFill>
                <a:latin typeface="Book Antiqua" pitchFamily="18" charset="0"/>
              </a:rPr>
              <a:t> </a:t>
            </a:r>
            <a:r>
              <a:rPr lang="it-IT" sz="2400" dirty="0" err="1" smtClean="0">
                <a:solidFill>
                  <a:srgbClr val="FF0000"/>
                </a:solidFill>
                <a:latin typeface="Book Antiqua" pitchFamily="18" charset="0"/>
              </a:rPr>
              <a:t>forget</a:t>
            </a:r>
            <a:r>
              <a:rPr lang="it-IT" sz="2400" dirty="0" smtClean="0">
                <a:solidFill>
                  <a:srgbClr val="FF0000"/>
                </a:solidFill>
                <a:latin typeface="Book Antiqua" pitchFamily="18" charset="0"/>
              </a:rPr>
              <a:t>, </a:t>
            </a:r>
            <a:r>
              <a:rPr lang="it-IT" sz="2400" dirty="0" err="1" smtClean="0">
                <a:solidFill>
                  <a:srgbClr val="FF0000"/>
                </a:solidFill>
                <a:latin typeface="Book Antiqua" pitchFamily="18" charset="0"/>
              </a:rPr>
              <a:t>but</a:t>
            </a:r>
            <a:r>
              <a:rPr lang="it-IT" sz="2400" dirty="0" smtClean="0">
                <a:solidFill>
                  <a:srgbClr val="FF0000"/>
                </a:solidFill>
                <a:latin typeface="Book Antiqua" pitchFamily="18" charset="0"/>
              </a:rPr>
              <a:t> </a:t>
            </a:r>
            <a:r>
              <a:rPr lang="it-IT" sz="2400" dirty="0" err="1" smtClean="0">
                <a:solidFill>
                  <a:srgbClr val="FF0000"/>
                </a:solidFill>
                <a:latin typeface="Book Antiqua" pitchFamily="18" charset="0"/>
              </a:rPr>
              <a:t>learn</a:t>
            </a:r>
            <a:r>
              <a:rPr lang="it-IT" sz="2400" dirty="0" smtClean="0">
                <a:solidFill>
                  <a:srgbClr val="FF0000"/>
                </a:solidFill>
                <a:latin typeface="Book Antiqua" pitchFamily="18" charset="0"/>
              </a:rPr>
              <a:t> from the </a:t>
            </a:r>
            <a:r>
              <a:rPr lang="it-IT" sz="2400" dirty="0" err="1" smtClean="0">
                <a:solidFill>
                  <a:srgbClr val="FF0000"/>
                </a:solidFill>
                <a:latin typeface="Book Antiqua" pitchFamily="18" charset="0"/>
              </a:rPr>
              <a:t>past</a:t>
            </a:r>
            <a:r>
              <a:rPr lang="it-IT" sz="2400" dirty="0" smtClean="0">
                <a:solidFill>
                  <a:srgbClr val="FF0000"/>
                </a:solidFill>
                <a:latin typeface="Book Antiqua" pitchFamily="18" charset="0"/>
              </a:rPr>
              <a:t>, </a:t>
            </a:r>
            <a:r>
              <a:rPr lang="it-IT" sz="2400" dirty="0" err="1" smtClean="0">
                <a:solidFill>
                  <a:srgbClr val="FF0000"/>
                </a:solidFill>
                <a:latin typeface="Book Antiqua" pitchFamily="18" charset="0"/>
              </a:rPr>
              <a:t>taking</a:t>
            </a:r>
            <a:r>
              <a:rPr lang="it-IT" sz="2400" dirty="0" smtClean="0">
                <a:solidFill>
                  <a:srgbClr val="FF0000"/>
                </a:solidFill>
                <a:latin typeface="Book Antiqua" pitchFamily="18" charset="0"/>
              </a:rPr>
              <a:t> </a:t>
            </a:r>
            <a:r>
              <a:rPr lang="it-IT" sz="2400" dirty="0" err="1" smtClean="0">
                <a:solidFill>
                  <a:srgbClr val="FF0000"/>
                </a:solidFill>
                <a:latin typeface="Book Antiqua" pitchFamily="18" charset="0"/>
              </a:rPr>
              <a:t>advantage</a:t>
            </a:r>
            <a:r>
              <a:rPr lang="it-IT" sz="2400" dirty="0" smtClean="0">
                <a:solidFill>
                  <a:srgbClr val="FF0000"/>
                </a:solidFill>
                <a:latin typeface="Book Antiqua" pitchFamily="18" charset="0"/>
              </a:rPr>
              <a:t> of the </a:t>
            </a:r>
            <a:r>
              <a:rPr lang="it-IT" sz="2400" dirty="0" err="1" smtClean="0">
                <a:solidFill>
                  <a:srgbClr val="FF0000"/>
                </a:solidFill>
                <a:latin typeface="Book Antiqua" pitchFamily="18" charset="0"/>
              </a:rPr>
              <a:t>actual</a:t>
            </a:r>
            <a:r>
              <a:rPr lang="it-IT" sz="2400" dirty="0" smtClean="0">
                <a:solidFill>
                  <a:srgbClr val="FF0000"/>
                </a:solidFill>
                <a:latin typeface="Book Antiqua" pitchFamily="18" charset="0"/>
              </a:rPr>
              <a:t> </a:t>
            </a:r>
            <a:r>
              <a:rPr lang="it-IT" sz="2400" dirty="0" err="1" smtClean="0">
                <a:solidFill>
                  <a:srgbClr val="FF0000"/>
                </a:solidFill>
                <a:latin typeface="Book Antiqua" pitchFamily="18" charset="0"/>
              </a:rPr>
              <a:t>knowledge</a:t>
            </a:r>
            <a:r>
              <a:rPr lang="it-IT" sz="2400" dirty="0" smtClean="0">
                <a:solidFill>
                  <a:srgbClr val="FF0000"/>
                </a:solidFill>
                <a:latin typeface="Book Antiqua" pitchFamily="18" charset="0"/>
              </a:rPr>
              <a:t>, in </a:t>
            </a:r>
            <a:r>
              <a:rPr lang="it-IT" sz="2400" dirty="0" err="1" smtClean="0">
                <a:solidFill>
                  <a:srgbClr val="FF0000"/>
                </a:solidFill>
                <a:latin typeface="Book Antiqua" pitchFamily="18" charset="0"/>
              </a:rPr>
              <a:t>order</a:t>
            </a:r>
            <a:r>
              <a:rPr lang="it-IT" sz="2400" dirty="0" smtClean="0">
                <a:solidFill>
                  <a:srgbClr val="FF0000"/>
                </a:solidFill>
                <a:latin typeface="Book Antiqua" pitchFamily="18" charset="0"/>
              </a:rPr>
              <a:t> to </a:t>
            </a:r>
            <a:r>
              <a:rPr lang="it-IT" sz="2400" dirty="0" err="1" smtClean="0">
                <a:solidFill>
                  <a:srgbClr val="FF0000"/>
                </a:solidFill>
                <a:latin typeface="Book Antiqua" pitchFamily="18" charset="0"/>
              </a:rPr>
              <a:t>prevent</a:t>
            </a:r>
            <a:r>
              <a:rPr lang="it-IT" sz="2400" dirty="0" smtClean="0">
                <a:solidFill>
                  <a:srgbClr val="FF0000"/>
                </a:solidFill>
                <a:latin typeface="Book Antiqua" pitchFamily="18" charset="0"/>
              </a:rPr>
              <a:t> … </a:t>
            </a:r>
            <a:endParaRPr lang="it-IT" sz="2400" dirty="0">
              <a:solidFill>
                <a:srgbClr val="FF0000"/>
              </a:solidFill>
              <a:latin typeface="Book Antiqua" pitchFamily="18" charset="0"/>
            </a:endParaRPr>
          </a:p>
        </p:txBody>
      </p:sp>
      <p:sp>
        <p:nvSpPr>
          <p:cNvPr id="4" name="Segnaposto numero diapositiva 3"/>
          <p:cNvSpPr>
            <a:spLocks noGrp="1"/>
          </p:cNvSpPr>
          <p:nvPr>
            <p:ph type="sldNum" sz="quarter" idx="12"/>
          </p:nvPr>
        </p:nvSpPr>
        <p:spPr>
          <a:xfrm>
            <a:off x="6553200" y="6366301"/>
            <a:ext cx="2133600" cy="365125"/>
          </a:xfrm>
        </p:spPr>
        <p:txBody>
          <a:bodyPr/>
          <a:lstStyle/>
          <a:p>
            <a:fld id="{B6F15528-21DE-4FAA-801E-634DDDAF4B2B}" type="slidenum">
              <a:rPr lang="en-US" smtClean="0"/>
              <a:pPr/>
              <a:t>20</a:t>
            </a:fld>
            <a:endParaRPr lang="en-US"/>
          </a:p>
        </p:txBody>
      </p:sp>
      <p:pic>
        <p:nvPicPr>
          <p:cNvPr id="3584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1295400"/>
            <a:ext cx="5581059"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ttangolo 8"/>
          <p:cNvSpPr/>
          <p:nvPr/>
        </p:nvSpPr>
        <p:spPr>
          <a:xfrm>
            <a:off x="282061" y="5904636"/>
            <a:ext cx="8640000" cy="461665"/>
          </a:xfrm>
          <a:prstGeom prst="rect">
            <a:avLst/>
          </a:prstGeom>
        </p:spPr>
        <p:txBody>
          <a:bodyPr>
            <a:spAutoFit/>
          </a:bodyPr>
          <a:lstStyle/>
          <a:p>
            <a:pPr algn="ctr"/>
            <a:r>
              <a:rPr lang="it-IT" sz="2400" dirty="0" smtClean="0">
                <a:latin typeface="Book Antiqua" panose="02040602050305030304" pitchFamily="18" charset="0"/>
              </a:rPr>
              <a:t>THANK YOU VERY MUCH</a:t>
            </a:r>
            <a:endParaRPr lang="it-IT" sz="2400" dirty="0">
              <a:latin typeface="Book Antiqua" panose="02040602050305030304" pitchFamily="18" charset="0"/>
            </a:endParaRPr>
          </a:p>
        </p:txBody>
      </p:sp>
    </p:spTree>
    <p:extLst>
      <p:ext uri="{BB962C8B-B14F-4D97-AF65-F5344CB8AC3E}">
        <p14:creationId xmlns:p14="http://schemas.microsoft.com/office/powerpoint/2010/main" xmlns="" val="2251351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lvl="0" indent="0" algn="ctr">
              <a:buNone/>
            </a:pPr>
            <a:r>
              <a:rPr lang="en-US" sz="2700" dirty="0" smtClean="0">
                <a:solidFill>
                  <a:srgbClr val="4F81BD">
                    <a:lumMod val="50000"/>
                  </a:srgbClr>
                </a:solidFill>
                <a:effectLst>
                  <a:outerShdw blurRad="38100" dist="38100" dir="2700000" algn="tl">
                    <a:srgbClr val="000000">
                      <a:alpha val="43137"/>
                    </a:srgbClr>
                  </a:outerShdw>
                </a:effectLst>
                <a:latin typeface="Book Antiqua" panose="02040602050305030304" pitchFamily="18" charset="0"/>
              </a:rPr>
              <a:t>Isolation and Dissipation Systems for</a:t>
            </a:r>
          </a:p>
          <a:p>
            <a:pPr marL="0" lvl="0" indent="0" algn="ctr">
              <a:buNone/>
            </a:pPr>
            <a:r>
              <a:rPr lang="en-US" sz="2700" dirty="0" smtClean="0">
                <a:solidFill>
                  <a:srgbClr val="4F81BD">
                    <a:lumMod val="50000"/>
                  </a:srgbClr>
                </a:solidFill>
                <a:effectLst>
                  <a:outerShdw blurRad="38100" dist="38100" dir="2700000" algn="tl">
                    <a:srgbClr val="000000">
                      <a:alpha val="43137"/>
                    </a:srgbClr>
                  </a:outerShdw>
                </a:effectLst>
                <a:latin typeface="Book Antiqua" panose="02040602050305030304" pitchFamily="18" charset="0"/>
              </a:rPr>
              <a:t>Seismic Protection of Structures</a:t>
            </a:r>
            <a:endParaRPr lang="bs-Latn-BA" sz="2700" dirty="0">
              <a:solidFill>
                <a:srgbClr val="4F81BD">
                  <a:lumMod val="50000"/>
                </a:srgbClr>
              </a:solidFill>
              <a:effectLst>
                <a:outerShdw blurRad="38100" dist="38100" dir="2700000" algn="tl">
                  <a:srgbClr val="000000">
                    <a:alpha val="43137"/>
                  </a:srgbClr>
                </a:outerShdw>
              </a:effectLst>
              <a:latin typeface="Book Antiqua" panose="02040602050305030304" pitchFamily="18" charset="0"/>
            </a:endParaRPr>
          </a:p>
        </p:txBody>
      </p:sp>
      <p:sp>
        <p:nvSpPr>
          <p:cNvPr id="4" name="Segnaposto numero diapositiva 3"/>
          <p:cNvSpPr>
            <a:spLocks noGrp="1"/>
          </p:cNvSpPr>
          <p:nvPr>
            <p:ph type="sldNum" sz="quarter" idx="12"/>
          </p:nvPr>
        </p:nvSpPr>
        <p:spPr/>
        <p:txBody>
          <a:bodyPr/>
          <a:lstStyle/>
          <a:p>
            <a:fld id="{B6F15528-21DE-4FAA-801E-634DDDAF4B2B}" type="slidenum">
              <a:rPr lang="en-US" smtClean="0"/>
              <a:pPr/>
              <a:t>21</a:t>
            </a:fld>
            <a:endParaRPr lang="en-US"/>
          </a:p>
        </p:txBody>
      </p:sp>
      <p:pic>
        <p:nvPicPr>
          <p:cNvPr id="5" name="Picture 11" descr="final_color.jpg"/>
          <p:cNvPicPr>
            <a:picLocks noChangeAspect="1"/>
          </p:cNvPicPr>
          <p:nvPr/>
        </p:nvPicPr>
        <p:blipFill>
          <a:blip r:embed="rId2" cstate="print"/>
          <a:stretch>
            <a:fillRect/>
          </a:stretch>
        </p:blipFill>
        <p:spPr>
          <a:xfrm>
            <a:off x="0" y="0"/>
            <a:ext cx="1447800" cy="685800"/>
          </a:xfrm>
          <a:prstGeom prst="rect">
            <a:avLst/>
          </a:prstGeom>
        </p:spPr>
      </p:pic>
      <p:sp>
        <p:nvSpPr>
          <p:cNvPr id="6" name="Title 1"/>
          <p:cNvSpPr txBox="1">
            <a:spLocks/>
          </p:cNvSpPr>
          <p:nvPr/>
        </p:nvSpPr>
        <p:spPr>
          <a:xfrm>
            <a:off x="621506" y="609601"/>
            <a:ext cx="7772400" cy="45720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002060"/>
                </a:solidFill>
                <a:latin typeface="Book Antiqua" panose="02040602050305030304" pitchFamily="18" charset="0"/>
              </a:rPr>
              <a:t>Development of master curricula for natural disasters risk management in Western Balkan countries</a:t>
            </a:r>
            <a:endParaRPr lang="bs-Latn-BA" sz="1800" dirty="0">
              <a:solidFill>
                <a:srgbClr val="002060"/>
              </a:solidFill>
              <a:latin typeface="Book Antiqua" panose="02040602050305030304" pitchFamily="18" charset="0"/>
            </a:endParaRPr>
          </a:p>
        </p:txBody>
      </p:sp>
      <p:sp>
        <p:nvSpPr>
          <p:cNvPr id="7" name="Subtitle 2"/>
          <p:cNvSpPr txBox="1">
            <a:spLocks/>
          </p:cNvSpPr>
          <p:nvPr/>
        </p:nvSpPr>
        <p:spPr>
          <a:xfrm>
            <a:off x="1371600" y="1524000"/>
            <a:ext cx="6400800"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bs-Latn-BA"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endParaRPr>
          </a:p>
        </p:txBody>
      </p:sp>
      <p:cxnSp>
        <p:nvCxnSpPr>
          <p:cNvPr id="8" name="Straight Connector 4"/>
          <p:cNvCxnSpPr/>
          <p:nvPr/>
        </p:nvCxnSpPr>
        <p:spPr>
          <a:xfrm>
            <a:off x="0" y="10668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685800" y="26670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002060"/>
                </a:solidFill>
                <a:latin typeface="Book Antiqua" panose="02040602050305030304" pitchFamily="18" charset="0"/>
              </a:rPr>
              <a:t>Prof. Giovanni </a:t>
            </a:r>
            <a:r>
              <a:rPr lang="en-US" sz="1800" dirty="0" err="1" smtClean="0">
                <a:solidFill>
                  <a:srgbClr val="002060"/>
                </a:solidFill>
                <a:latin typeface="Book Antiqua" panose="02040602050305030304" pitchFamily="18" charset="0"/>
              </a:rPr>
              <a:t>Falsone</a:t>
            </a:r>
            <a:endParaRPr lang="en-US" sz="1800" dirty="0">
              <a:solidFill>
                <a:srgbClr val="002060"/>
              </a:solidFill>
              <a:latin typeface="Book Antiqua" panose="02040602050305030304" pitchFamily="18" charset="0"/>
            </a:endParaRPr>
          </a:p>
          <a:p>
            <a:r>
              <a:rPr lang="en-US" sz="1800" dirty="0">
                <a:solidFill>
                  <a:srgbClr val="002060"/>
                </a:solidFill>
                <a:latin typeface="Book Antiqua" panose="02040602050305030304" pitchFamily="18" charset="0"/>
              </a:rPr>
              <a:t>University of Messina – Department of Engineering, ITALY</a:t>
            </a:r>
          </a:p>
        </p:txBody>
      </p:sp>
      <p:sp>
        <p:nvSpPr>
          <p:cNvPr id="10" name="Text Box 2"/>
          <p:cNvSpPr txBox="1">
            <a:spLocks noChangeArrowheads="1"/>
          </p:cNvSpPr>
          <p:nvPr/>
        </p:nvSpPr>
        <p:spPr bwMode="auto">
          <a:xfrm>
            <a:off x="0" y="6057781"/>
            <a:ext cx="9144000" cy="800219"/>
          </a:xfrm>
          <a:prstGeom prst="rect">
            <a:avLst/>
          </a:prstGeom>
          <a:solidFill>
            <a:schemeClr val="accent6">
              <a:lumMod val="20000"/>
              <a:lumOff val="80000"/>
            </a:schemeClr>
          </a:solidFill>
          <a:ln w="9525">
            <a:solidFill>
              <a:srgbClr val="FF0000"/>
            </a:solidFill>
            <a:miter lim="800000"/>
            <a:headEnd/>
            <a:tailEnd/>
          </a:ln>
        </p:spPr>
        <p:txBody>
          <a:bodyPr rot="0" vert="horz" wrap="square" lIns="91440" tIns="45720" rIns="91440" bIns="45720" anchor="t" anchorCtr="0">
            <a:spAutoFit/>
          </a:bodyPr>
          <a:lstStyle/>
          <a:p>
            <a:pPr algn="ctr">
              <a:spcAft>
                <a:spcPts val="0"/>
              </a:spcAft>
            </a:pPr>
            <a:r>
              <a:rPr lang="en-US" sz="1200" dirty="0">
                <a:effectLst/>
                <a:latin typeface="Book Antiqua"/>
                <a:ea typeface="Calibri"/>
                <a:cs typeface="Times New Roman"/>
              </a:rPr>
              <a:t>Project number:  </a:t>
            </a:r>
            <a:r>
              <a:rPr lang="sr-Latn-RS" sz="1200" smtClean="0">
                <a:effectLst/>
                <a:latin typeface="Book Antiqua"/>
                <a:ea typeface="Calibri"/>
                <a:cs typeface="Times New Roman"/>
              </a:rPr>
              <a:t>5</a:t>
            </a:r>
            <a:r>
              <a:rPr lang="en-US" sz="1200" smtClean="0">
                <a:latin typeface="Book Antiqua"/>
                <a:ea typeface="Calibri"/>
                <a:cs typeface="Times New Roman"/>
              </a:rPr>
              <a:t>73806-EPP-1-2016-1-RS-EPPKA2-CBHE-JP</a:t>
            </a:r>
            <a:endParaRPr lang="bs-Latn-BA" sz="1200" dirty="0">
              <a:latin typeface="Book Antiqua"/>
              <a:ea typeface="Calibri"/>
              <a:cs typeface="Times New Roman"/>
            </a:endParaRPr>
          </a:p>
          <a:p>
            <a:pPr>
              <a:spcAft>
                <a:spcPts val="0"/>
              </a:spcAft>
            </a:pPr>
            <a:r>
              <a:rPr lang="en-US" sz="1200" dirty="0">
                <a:effectLst/>
                <a:latin typeface="Book Antiqua"/>
                <a:ea typeface="Calibri"/>
                <a:cs typeface="Times New Roman"/>
              </a:rPr>
              <a:t> </a:t>
            </a:r>
            <a:endParaRPr lang="bs-Latn-BA" sz="1200" dirty="0">
              <a:effectLst/>
              <a:latin typeface="Book Antiqua"/>
              <a:ea typeface="Calibri"/>
              <a:cs typeface="Times New Roman"/>
            </a:endParaRPr>
          </a:p>
          <a:p>
            <a:pPr algn="just">
              <a:spcAft>
                <a:spcPts val="0"/>
              </a:spcAft>
            </a:pPr>
            <a:r>
              <a:rPr lang="bs-Latn-BA" sz="1100" i="1" dirty="0">
                <a:effectLst/>
                <a:latin typeface="Book Antiqua"/>
                <a:ea typeface="Calibri"/>
                <a:cs typeface="Times New Roman"/>
              </a:rPr>
              <a:t>"This project has been funded with support from the European Commission. This publication </a:t>
            </a:r>
            <a:r>
              <a:rPr lang="bs-Latn-BA" sz="1100" i="1" dirty="0" smtClean="0">
                <a:effectLst/>
                <a:latin typeface="Book Antiqua"/>
                <a:ea typeface="Calibri"/>
                <a:cs typeface="Times New Roman"/>
              </a:rPr>
              <a:t>reflects </a:t>
            </a:r>
            <a:r>
              <a:rPr lang="bs-Latn-BA" sz="1100" i="1" dirty="0">
                <a:effectLst/>
                <a:latin typeface="Book Antiqua"/>
                <a:ea typeface="Calibri"/>
                <a:cs typeface="Times New Roman"/>
              </a:rPr>
              <a:t>the views only of the author, and the Commission cannot be held responsible for any use which may be made of the information contained therein"</a:t>
            </a:r>
            <a:endParaRPr lang="bs-Latn-BA" sz="1200" dirty="0">
              <a:effectLst/>
              <a:latin typeface="Book Antiqua"/>
              <a:ea typeface="Calibri"/>
              <a:cs typeface="Times New Roman"/>
            </a:endParaRPr>
          </a:p>
        </p:txBody>
      </p:sp>
      <p:pic>
        <p:nvPicPr>
          <p:cNvPr id="11"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Immagin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07363" y="3676473"/>
            <a:ext cx="1329274" cy="1428927"/>
          </a:xfrm>
          <a:prstGeom prst="rect">
            <a:avLst/>
          </a:prstGeom>
        </p:spPr>
      </p:pic>
      <p:sp>
        <p:nvSpPr>
          <p:cNvPr id="13" name="Title 1"/>
          <p:cNvSpPr txBox="1">
            <a:spLocks/>
          </p:cNvSpPr>
          <p:nvPr/>
        </p:nvSpPr>
        <p:spPr>
          <a:xfrm>
            <a:off x="533400" y="5181600"/>
            <a:ext cx="8077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002060"/>
                </a:solidFill>
                <a:latin typeface="Book Antiqua" panose="02040602050305030304" pitchFamily="18" charset="0"/>
              </a:rPr>
              <a:t>Teaching </a:t>
            </a:r>
            <a:r>
              <a:rPr lang="en-US" sz="1800" dirty="0">
                <a:solidFill>
                  <a:srgbClr val="002060"/>
                </a:solidFill>
                <a:latin typeface="Book Antiqua" panose="02040602050305030304" pitchFamily="18" charset="0"/>
              </a:rPr>
              <a:t>staff </a:t>
            </a:r>
            <a:r>
              <a:rPr lang="en-US" sz="1800" dirty="0" smtClean="0">
                <a:solidFill>
                  <a:srgbClr val="002060"/>
                </a:solidFill>
                <a:latin typeface="Book Antiqua" panose="02040602050305030304" pitchFamily="18" charset="0"/>
              </a:rPr>
              <a:t>training and study visit </a:t>
            </a:r>
          </a:p>
          <a:p>
            <a:r>
              <a:rPr lang="en-US" sz="1800" dirty="0" smtClean="0">
                <a:solidFill>
                  <a:srgbClr val="002060"/>
                </a:solidFill>
                <a:latin typeface="Book Antiqua" panose="02040602050305030304" pitchFamily="18" charset="0"/>
              </a:rPr>
              <a:t>Messina, 19</a:t>
            </a:r>
            <a:r>
              <a:rPr lang="en-GB" sz="1800" baseline="30000" dirty="0" err="1" smtClean="0">
                <a:solidFill>
                  <a:srgbClr val="002060"/>
                </a:solidFill>
                <a:latin typeface="Book Antiqua" panose="02040602050305030304" pitchFamily="18" charset="0"/>
              </a:rPr>
              <a:t>th</a:t>
            </a:r>
            <a:r>
              <a:rPr lang="sr-Latn-BA" sz="1800" dirty="0" smtClean="0">
                <a:solidFill>
                  <a:srgbClr val="002060"/>
                </a:solidFill>
                <a:latin typeface="Book Antiqua" panose="02040602050305030304" pitchFamily="18" charset="0"/>
              </a:rPr>
              <a:t> </a:t>
            </a:r>
            <a:r>
              <a:rPr lang="it-IT" sz="1800" dirty="0" smtClean="0">
                <a:solidFill>
                  <a:srgbClr val="002060"/>
                </a:solidFill>
                <a:latin typeface="Book Antiqua" panose="02040602050305030304" pitchFamily="18" charset="0"/>
              </a:rPr>
              <a:t>-21</a:t>
            </a:r>
            <a:r>
              <a:rPr lang="it-IT" sz="1800" baseline="30000" dirty="0" smtClean="0">
                <a:solidFill>
                  <a:srgbClr val="002060"/>
                </a:solidFill>
                <a:latin typeface="Book Antiqua" panose="02040602050305030304" pitchFamily="18" charset="0"/>
              </a:rPr>
              <a:t>st</a:t>
            </a:r>
            <a:r>
              <a:rPr lang="it-IT" sz="1800" dirty="0" smtClean="0">
                <a:solidFill>
                  <a:srgbClr val="002060"/>
                </a:solidFill>
                <a:latin typeface="Book Antiqua" panose="02040602050305030304" pitchFamily="18" charset="0"/>
              </a:rPr>
              <a:t> </a:t>
            </a:r>
            <a:r>
              <a:rPr lang="it-IT" sz="1800" dirty="0" err="1" smtClean="0">
                <a:solidFill>
                  <a:srgbClr val="002060"/>
                </a:solidFill>
                <a:latin typeface="Book Antiqua" panose="02040602050305030304" pitchFamily="18" charset="0"/>
              </a:rPr>
              <a:t>September</a:t>
            </a:r>
            <a:r>
              <a:rPr lang="it-IT" sz="1800" dirty="0" smtClean="0">
                <a:solidFill>
                  <a:srgbClr val="002060"/>
                </a:solidFill>
                <a:latin typeface="Book Antiqua" panose="02040602050305030304" pitchFamily="18" charset="0"/>
              </a:rPr>
              <a:t> </a:t>
            </a:r>
            <a:r>
              <a:rPr lang="sr-Latn-BA" sz="1800" dirty="0" smtClean="0">
                <a:solidFill>
                  <a:srgbClr val="002060"/>
                </a:solidFill>
                <a:latin typeface="Book Antiqua" panose="02040602050305030304" pitchFamily="18" charset="0"/>
              </a:rPr>
              <a:t>2017</a:t>
            </a:r>
            <a:endParaRPr lang="bs-Latn-BA" sz="1800" dirty="0">
              <a:solidFill>
                <a:srgbClr val="002060"/>
              </a:solidFill>
              <a:latin typeface="Book Antiqua" panose="02040602050305030304" pitchFamily="18" charset="0"/>
            </a:endParaRPr>
          </a:p>
        </p:txBody>
      </p:sp>
      <p:pic>
        <p:nvPicPr>
          <p:cNvPr id="14" name="Picture 13" descr="eu_flag_co_funded_pos_[rgb]_right.jpg"/>
          <p:cNvPicPr/>
          <p:nvPr/>
        </p:nvPicPr>
        <p:blipFill>
          <a:blip r:embed="rId5"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15044258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a:bodyPr>
          <a:lstStyle/>
          <a:p>
            <a:r>
              <a:rPr lang="it-IT" sz="2800" dirty="0" smtClean="0">
                <a:solidFill>
                  <a:srgbClr val="FF0000"/>
                </a:solidFill>
                <a:latin typeface="Book Antiqua" panose="02040602050305030304" pitchFamily="18" charset="0"/>
              </a:rPr>
              <a:t>Some </a:t>
            </a:r>
            <a:r>
              <a:rPr lang="it-IT" sz="2800" dirty="0" err="1" smtClean="0">
                <a:solidFill>
                  <a:srgbClr val="FF0000"/>
                </a:solidFill>
                <a:latin typeface="Book Antiqua" panose="02040602050305030304" pitchFamily="18" charset="0"/>
              </a:rPr>
              <a:t>catastrophic</a:t>
            </a:r>
            <a:r>
              <a:rPr lang="it-IT" sz="2800" dirty="0" smtClean="0">
                <a:solidFill>
                  <a:srgbClr val="FF0000"/>
                </a:solidFill>
                <a:latin typeface="Book Antiqua" panose="02040602050305030304" pitchFamily="18" charset="0"/>
              </a:rPr>
              <a:t> </a:t>
            </a:r>
            <a:r>
              <a:rPr lang="it-IT" sz="2800" dirty="0" err="1" smtClean="0">
                <a:solidFill>
                  <a:srgbClr val="FF0000"/>
                </a:solidFill>
                <a:latin typeface="Book Antiqua" panose="02040602050305030304" pitchFamily="18" charset="0"/>
              </a:rPr>
              <a:t>Italian</a:t>
            </a:r>
            <a:r>
              <a:rPr lang="it-IT" sz="2800" dirty="0" smtClean="0">
                <a:solidFill>
                  <a:srgbClr val="FF0000"/>
                </a:solidFill>
                <a:latin typeface="Book Antiqua" panose="02040602050305030304" pitchFamily="18" charset="0"/>
              </a:rPr>
              <a:t> </a:t>
            </a:r>
            <a:r>
              <a:rPr lang="it-IT" sz="2800" dirty="0" err="1" smtClean="0">
                <a:solidFill>
                  <a:srgbClr val="FF0000"/>
                </a:solidFill>
                <a:latin typeface="Book Antiqua" panose="02040602050305030304" pitchFamily="18" charset="0"/>
              </a:rPr>
              <a:t>earthquakes</a:t>
            </a:r>
            <a:r>
              <a:rPr lang="it-IT" sz="2800" dirty="0" smtClean="0">
                <a:solidFill>
                  <a:srgbClr val="FF0000"/>
                </a:solidFill>
                <a:latin typeface="Book Antiqua" panose="02040602050305030304" pitchFamily="18" charset="0"/>
              </a:rPr>
              <a:t> </a:t>
            </a:r>
            <a:endParaRPr lang="bs-Latn-BA" sz="2800" dirty="0">
              <a:solidFill>
                <a:srgbClr val="FF0000"/>
              </a:solidFill>
              <a:latin typeface="Book Antiqua" panose="02040602050305030304" pitchFamily="18" charset="0"/>
            </a:endParaRPr>
          </a:p>
        </p:txBody>
      </p:sp>
      <p:sp>
        <p:nvSpPr>
          <p:cNvPr id="2" name="Rettangolo 1"/>
          <p:cNvSpPr/>
          <p:nvPr/>
        </p:nvSpPr>
        <p:spPr>
          <a:xfrm>
            <a:off x="252000" y="1600200"/>
            <a:ext cx="8640000" cy="461665"/>
          </a:xfrm>
          <a:prstGeom prst="rect">
            <a:avLst/>
          </a:prstGeom>
        </p:spPr>
        <p:txBody>
          <a:bodyPr wrap="square">
            <a:spAutoFit/>
          </a:bodyPr>
          <a:lstStyle/>
          <a:p>
            <a:pPr algn="ctr"/>
            <a:r>
              <a:rPr lang="it-IT" sz="2400" dirty="0" smtClean="0">
                <a:latin typeface="Book Antiqua" panose="02040602050305030304" pitchFamily="18" charset="0"/>
              </a:rPr>
              <a:t>Belice </a:t>
            </a:r>
            <a:r>
              <a:rPr lang="it-IT" sz="2400" dirty="0" err="1" smtClean="0">
                <a:latin typeface="Book Antiqua" panose="02040602050305030304" pitchFamily="18" charset="0"/>
              </a:rPr>
              <a:t>earthquake</a:t>
            </a:r>
            <a:r>
              <a:rPr lang="it-IT" sz="2400" dirty="0" smtClean="0">
                <a:latin typeface="Book Antiqua" panose="02040602050305030304" pitchFamily="18" charset="0"/>
              </a:rPr>
              <a:t> 15/01/1968   M6.1-6.3</a:t>
            </a:r>
            <a:endParaRPr lang="it-IT" sz="2400" dirty="0">
              <a:latin typeface="Book Antiqua" panose="02040602050305030304" pitchFamily="18" charset="0"/>
            </a:endParaRPr>
          </a:p>
        </p:txBody>
      </p:sp>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2374900"/>
            <a:ext cx="245745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43600" y="2390280"/>
            <a:ext cx="2592873" cy="169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352798" y="2374900"/>
            <a:ext cx="2315925" cy="169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ttangolo 16"/>
          <p:cNvSpPr/>
          <p:nvPr/>
        </p:nvSpPr>
        <p:spPr>
          <a:xfrm>
            <a:off x="282760" y="4495800"/>
            <a:ext cx="8640000" cy="1938992"/>
          </a:xfrm>
          <a:prstGeom prst="rect">
            <a:avLst/>
          </a:prstGeom>
        </p:spPr>
        <p:txBody>
          <a:bodyPr wrap="square">
            <a:spAutoFit/>
          </a:bodyPr>
          <a:lstStyle/>
          <a:p>
            <a:pPr marL="342900" indent="-342900" algn="just">
              <a:buFont typeface="Arial" pitchFamily="34" charset="0"/>
              <a:buChar char="•"/>
            </a:pPr>
            <a:r>
              <a:rPr lang="it-IT" sz="2400" dirty="0" err="1" smtClean="0">
                <a:latin typeface="Book Antiqua" panose="02040602050305030304" pitchFamily="18" charset="0"/>
              </a:rPr>
              <a:t>Prevention</a:t>
            </a:r>
            <a:r>
              <a:rPr lang="it-IT" sz="2400" dirty="0" smtClean="0">
                <a:latin typeface="Book Antiqua" panose="02040602050305030304" pitchFamily="18" charset="0"/>
              </a:rPr>
              <a:t>: </a:t>
            </a:r>
            <a:r>
              <a:rPr lang="it-IT" sz="2400" dirty="0" err="1" smtClean="0">
                <a:latin typeface="Book Antiqua" panose="02040602050305030304" pitchFamily="18" charset="0"/>
              </a:rPr>
              <a:t>absent</a:t>
            </a:r>
            <a:r>
              <a:rPr lang="it-IT" sz="2400" dirty="0" smtClean="0">
                <a:latin typeface="Book Antiqua" panose="02040602050305030304" pitchFamily="18" charset="0"/>
              </a:rPr>
              <a:t> </a:t>
            </a:r>
            <a:endParaRPr lang="it-IT" sz="1000" dirty="0" smtClean="0">
              <a:latin typeface="Book Antiqua" panose="02040602050305030304" pitchFamily="18" charset="0"/>
            </a:endParaRPr>
          </a:p>
          <a:p>
            <a:pPr algn="just"/>
            <a:endParaRPr lang="it-IT" sz="2400" dirty="0" smtClean="0">
              <a:latin typeface="Book Antiqua" panose="02040602050305030304" pitchFamily="18" charset="0"/>
            </a:endParaRPr>
          </a:p>
          <a:p>
            <a:pPr marL="342900" indent="-342900" algn="just">
              <a:buFont typeface="Arial" pitchFamily="34" charset="0"/>
              <a:buChar char="•"/>
            </a:pPr>
            <a:r>
              <a:rPr lang="it-IT" sz="2400" dirty="0" err="1" smtClean="0">
                <a:latin typeface="Book Antiqua" panose="02040602050305030304" pitchFamily="18" charset="0"/>
              </a:rPr>
              <a:t>Rebuilding</a:t>
            </a:r>
            <a:r>
              <a:rPr lang="it-IT" sz="2400" dirty="0" smtClean="0">
                <a:latin typeface="Book Antiqua" panose="02040602050305030304" pitchFamily="18" charset="0"/>
              </a:rPr>
              <a:t>: Gibellina </a:t>
            </a:r>
            <a:r>
              <a:rPr lang="it-IT" sz="2400" dirty="0" err="1" smtClean="0">
                <a:latin typeface="Book Antiqua" panose="02040602050305030304" pitchFamily="18" charset="0"/>
              </a:rPr>
              <a:t>was</a:t>
            </a:r>
            <a:r>
              <a:rPr lang="it-IT" sz="2400" dirty="0" smtClean="0">
                <a:latin typeface="Book Antiqua" panose="02040602050305030304" pitchFamily="18" charset="0"/>
              </a:rPr>
              <a:t> </a:t>
            </a:r>
            <a:r>
              <a:rPr lang="it-IT" sz="2400" dirty="0" err="1" smtClean="0">
                <a:latin typeface="Book Antiqua" panose="02040602050305030304" pitchFamily="18" charset="0"/>
              </a:rPr>
              <a:t>rebuilt</a:t>
            </a:r>
            <a:r>
              <a:rPr lang="it-IT" sz="2400" dirty="0" smtClean="0">
                <a:latin typeface="Book Antiqua" panose="02040602050305030304" pitchFamily="18" charset="0"/>
              </a:rPr>
              <a:t> 30 Km </a:t>
            </a:r>
            <a:r>
              <a:rPr lang="it-IT" sz="2400" dirty="0" err="1" smtClean="0">
                <a:latin typeface="Book Antiqua" panose="02040602050305030304" pitchFamily="18" charset="0"/>
              </a:rPr>
              <a:t>away</a:t>
            </a:r>
            <a:r>
              <a:rPr lang="it-IT" sz="2400" dirty="0" smtClean="0">
                <a:latin typeface="Book Antiqua" panose="02040602050305030304" pitchFamily="18" charset="0"/>
              </a:rPr>
              <a:t>, Camporeale </a:t>
            </a:r>
            <a:r>
              <a:rPr lang="it-IT" sz="2400" dirty="0" err="1" smtClean="0">
                <a:latin typeface="Book Antiqua" panose="02040602050305030304" pitchFamily="18" charset="0"/>
              </a:rPr>
              <a:t>was</a:t>
            </a:r>
            <a:r>
              <a:rPr lang="it-IT" sz="2400" dirty="0" smtClean="0">
                <a:latin typeface="Book Antiqua" panose="02040602050305030304" pitchFamily="18" charset="0"/>
              </a:rPr>
              <a:t> </a:t>
            </a:r>
            <a:r>
              <a:rPr lang="it-IT" sz="2400" dirty="0" err="1" smtClean="0">
                <a:latin typeface="Book Antiqua" panose="02040602050305030304" pitchFamily="18" charset="0"/>
              </a:rPr>
              <a:t>abandoned</a:t>
            </a:r>
            <a:r>
              <a:rPr lang="it-IT" sz="2400" dirty="0" smtClean="0">
                <a:latin typeface="Book Antiqua" panose="02040602050305030304" pitchFamily="18" charset="0"/>
              </a:rPr>
              <a:t>, in </a:t>
            </a:r>
            <a:r>
              <a:rPr lang="it-IT" sz="2400" dirty="0" err="1" smtClean="0">
                <a:latin typeface="Book Antiqua" panose="02040602050305030304" pitchFamily="18" charset="0"/>
              </a:rPr>
              <a:t>other</a:t>
            </a:r>
            <a:r>
              <a:rPr lang="it-IT" sz="2400" dirty="0" smtClean="0">
                <a:latin typeface="Book Antiqua" panose="02040602050305030304" pitchFamily="18" charset="0"/>
              </a:rPr>
              <a:t> </a:t>
            </a:r>
            <a:r>
              <a:rPr lang="it-IT" sz="2400" dirty="0" err="1" smtClean="0">
                <a:latin typeface="Book Antiqua" panose="02040602050305030304" pitchFamily="18" charset="0"/>
              </a:rPr>
              <a:t>towns</a:t>
            </a:r>
            <a:r>
              <a:rPr lang="it-IT" sz="2400" dirty="0" smtClean="0">
                <a:latin typeface="Book Antiqua" panose="02040602050305030304" pitchFamily="18" charset="0"/>
              </a:rPr>
              <a:t> </a:t>
            </a:r>
            <a:r>
              <a:rPr lang="it-IT" sz="2400" dirty="0" err="1" smtClean="0">
                <a:latin typeface="Book Antiqua" panose="02040602050305030304" pitchFamily="18" charset="0"/>
              </a:rPr>
              <a:t>many</a:t>
            </a:r>
            <a:r>
              <a:rPr lang="it-IT" sz="2400" dirty="0" smtClean="0">
                <a:latin typeface="Book Antiqua" panose="02040602050305030304" pitchFamily="18" charset="0"/>
              </a:rPr>
              <a:t> </a:t>
            </a:r>
            <a:r>
              <a:rPr lang="it-IT" sz="2400" dirty="0" err="1" smtClean="0">
                <a:latin typeface="Book Antiqua" panose="02040602050305030304" pitchFamily="18" charset="0"/>
              </a:rPr>
              <a:t>people</a:t>
            </a:r>
            <a:r>
              <a:rPr lang="it-IT" sz="2400" dirty="0" smtClean="0">
                <a:latin typeface="Book Antiqua" panose="02040602050305030304" pitchFamily="18" charset="0"/>
              </a:rPr>
              <a:t> </a:t>
            </a:r>
            <a:r>
              <a:rPr lang="it-IT" sz="2400" dirty="0" err="1" smtClean="0">
                <a:latin typeface="Book Antiqua" panose="02040602050305030304" pitchFamily="18" charset="0"/>
              </a:rPr>
              <a:t>lived</a:t>
            </a:r>
            <a:r>
              <a:rPr lang="it-IT" sz="2400" dirty="0" smtClean="0">
                <a:latin typeface="Book Antiqua" panose="02040602050305030304" pitchFamily="18" charset="0"/>
              </a:rPr>
              <a:t> in the </a:t>
            </a:r>
            <a:r>
              <a:rPr lang="it-IT" sz="2400" dirty="0" err="1" smtClean="0">
                <a:latin typeface="Book Antiqua" panose="02040602050305030304" pitchFamily="18" charset="0"/>
              </a:rPr>
              <a:t>shucks</a:t>
            </a:r>
            <a:r>
              <a:rPr lang="it-IT" sz="2400" dirty="0" smtClean="0">
                <a:latin typeface="Book Antiqua" panose="02040602050305030304" pitchFamily="18" charset="0"/>
              </a:rPr>
              <a:t> </a:t>
            </a:r>
            <a:r>
              <a:rPr lang="it-IT" sz="2400" dirty="0" err="1" smtClean="0">
                <a:latin typeface="Book Antiqua" panose="02040602050305030304" pitchFamily="18" charset="0"/>
              </a:rPr>
              <a:t>until</a:t>
            </a:r>
            <a:r>
              <a:rPr lang="it-IT" sz="2400" dirty="0" smtClean="0">
                <a:latin typeface="Book Antiqua" panose="02040602050305030304" pitchFamily="18" charset="0"/>
              </a:rPr>
              <a:t> 90’s.   </a:t>
            </a:r>
            <a:endParaRPr lang="it-IT" sz="2400" dirty="0">
              <a:latin typeface="Book Antiqua" panose="02040602050305030304" pitchFamily="18" charset="0"/>
            </a:endParaRPr>
          </a:p>
        </p:txBody>
      </p:sp>
      <p:pic>
        <p:nvPicPr>
          <p:cNvPr id="15" name="Picture 14" descr="eu_flag_co_funded_pos_[rgb]_right.jpg"/>
          <p:cNvPicPr/>
          <p:nvPr/>
        </p:nvPicPr>
        <p:blipFill>
          <a:blip r:embed="rId8"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333033689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a:bodyPr>
          <a:lstStyle/>
          <a:p>
            <a:r>
              <a:rPr lang="it-IT" sz="2400" dirty="0" smtClean="0">
                <a:latin typeface="Book Antiqua" panose="02040602050305030304" pitchFamily="18" charset="0"/>
              </a:rPr>
              <a:t>Irpinia </a:t>
            </a:r>
            <a:r>
              <a:rPr lang="it-IT" sz="2400" dirty="0" err="1" smtClean="0">
                <a:latin typeface="Book Antiqua" panose="02040602050305030304" pitchFamily="18" charset="0"/>
              </a:rPr>
              <a:t>earthquake</a:t>
            </a:r>
            <a:r>
              <a:rPr lang="it-IT" sz="2400" dirty="0" smtClean="0">
                <a:latin typeface="Book Antiqua" panose="02040602050305030304" pitchFamily="18" charset="0"/>
              </a:rPr>
              <a:t> 23/11/1980     M6.9</a:t>
            </a:r>
            <a:endParaRPr lang="bs-Latn-BA" sz="2400" dirty="0">
              <a:latin typeface="Book Antiqua" panose="02040602050305030304" pitchFamily="18" charset="0"/>
            </a:endParaRPr>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67112" y="1788778"/>
            <a:ext cx="2009775" cy="245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15000" y="2646028"/>
            <a:ext cx="284797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9600" y="2646028"/>
            <a:ext cx="28575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b="21017"/>
          <a:stretch/>
        </p:blipFill>
        <p:spPr bwMode="auto">
          <a:xfrm>
            <a:off x="457200" y="1297946"/>
            <a:ext cx="1320800" cy="12187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ttangolo 14"/>
          <p:cNvSpPr/>
          <p:nvPr/>
        </p:nvSpPr>
        <p:spPr>
          <a:xfrm>
            <a:off x="282760" y="4495800"/>
            <a:ext cx="8640000" cy="1569660"/>
          </a:xfrm>
          <a:prstGeom prst="rect">
            <a:avLst/>
          </a:prstGeom>
        </p:spPr>
        <p:txBody>
          <a:bodyPr wrap="square">
            <a:spAutoFit/>
          </a:bodyPr>
          <a:lstStyle/>
          <a:p>
            <a:pPr marL="342900" indent="-342900" algn="just">
              <a:buFont typeface="Arial" pitchFamily="34" charset="0"/>
              <a:buChar char="•"/>
            </a:pPr>
            <a:r>
              <a:rPr lang="it-IT" sz="2400" dirty="0" err="1" smtClean="0">
                <a:latin typeface="Book Antiqua" panose="02040602050305030304" pitchFamily="18" charset="0"/>
              </a:rPr>
              <a:t>Prevention</a:t>
            </a:r>
            <a:r>
              <a:rPr lang="it-IT" sz="2400" dirty="0" smtClean="0">
                <a:latin typeface="Book Antiqua" panose="02040602050305030304" pitchFamily="18" charset="0"/>
              </a:rPr>
              <a:t>: </a:t>
            </a:r>
            <a:r>
              <a:rPr lang="it-IT" sz="2400" dirty="0" err="1" smtClean="0">
                <a:latin typeface="Book Antiqua" panose="02040602050305030304" pitchFamily="18" charset="0"/>
              </a:rPr>
              <a:t>absent</a:t>
            </a:r>
            <a:r>
              <a:rPr lang="it-IT" sz="2400" dirty="0" smtClean="0">
                <a:latin typeface="Book Antiqua" panose="02040602050305030304" pitchFamily="18" charset="0"/>
              </a:rPr>
              <a:t> </a:t>
            </a:r>
            <a:endParaRPr lang="it-IT" sz="1000" dirty="0" smtClean="0">
              <a:latin typeface="Book Antiqua" panose="02040602050305030304" pitchFamily="18" charset="0"/>
            </a:endParaRPr>
          </a:p>
          <a:p>
            <a:pPr algn="just"/>
            <a:endParaRPr lang="it-IT" sz="2400" dirty="0" smtClean="0">
              <a:latin typeface="Book Antiqua" panose="02040602050305030304" pitchFamily="18" charset="0"/>
            </a:endParaRPr>
          </a:p>
          <a:p>
            <a:pPr marL="342900" indent="-342900">
              <a:buFont typeface="Arial" pitchFamily="34" charset="0"/>
              <a:buChar char="•"/>
            </a:pPr>
            <a:r>
              <a:rPr lang="it-IT" sz="2400" dirty="0" err="1" smtClean="0">
                <a:latin typeface="Book Antiqua" panose="02040602050305030304" pitchFamily="18" charset="0"/>
              </a:rPr>
              <a:t>Rebuilding</a:t>
            </a:r>
            <a:r>
              <a:rPr lang="it-IT" sz="2400" dirty="0" smtClean="0">
                <a:latin typeface="Book Antiqua" panose="02040602050305030304" pitchFamily="18" charset="0"/>
              </a:rPr>
              <a:t>: </a:t>
            </a:r>
            <a:r>
              <a:rPr lang="it-IT" sz="2400" dirty="0" err="1" smtClean="0">
                <a:latin typeface="Book Antiqua" panose="02040602050305030304" pitchFamily="18" charset="0"/>
              </a:rPr>
              <a:t>very</a:t>
            </a:r>
            <a:r>
              <a:rPr lang="it-IT" sz="2400" dirty="0" smtClean="0">
                <a:latin typeface="Book Antiqua" panose="02040602050305030304" pitchFamily="18" charset="0"/>
              </a:rPr>
              <a:t> slow and </a:t>
            </a:r>
            <a:r>
              <a:rPr lang="it-IT" sz="2400" dirty="0" err="1" smtClean="0">
                <a:latin typeface="Book Antiqua" panose="02040602050305030304" pitchFamily="18" charset="0"/>
              </a:rPr>
              <a:t>strongly</a:t>
            </a:r>
            <a:r>
              <a:rPr lang="it-IT" sz="2400" dirty="0" smtClean="0">
                <a:latin typeface="Book Antiqua" panose="02040602050305030304" pitchFamily="18" charset="0"/>
              </a:rPr>
              <a:t> </a:t>
            </a:r>
            <a:r>
              <a:rPr lang="it-IT" sz="2400" dirty="0" err="1" smtClean="0">
                <a:latin typeface="Book Antiqua" panose="02040602050305030304" pitchFamily="18" charset="0"/>
              </a:rPr>
              <a:t>influenced</a:t>
            </a:r>
            <a:r>
              <a:rPr lang="it-IT" sz="2400" dirty="0" smtClean="0">
                <a:latin typeface="Book Antiqua" panose="02040602050305030304" pitchFamily="18" charset="0"/>
              </a:rPr>
              <a:t> by the </a:t>
            </a:r>
            <a:r>
              <a:rPr lang="it-IT" sz="2400" dirty="0" err="1" smtClean="0">
                <a:latin typeface="Book Antiqua" panose="02040602050305030304" pitchFamily="18" charset="0"/>
              </a:rPr>
              <a:t>interests</a:t>
            </a:r>
            <a:r>
              <a:rPr lang="it-IT" sz="2400" dirty="0" smtClean="0">
                <a:latin typeface="Book Antiqua" panose="02040602050305030304" pitchFamily="18" charset="0"/>
              </a:rPr>
              <a:t> of the </a:t>
            </a:r>
            <a:r>
              <a:rPr lang="it-IT" sz="2400" dirty="0" err="1" smtClean="0">
                <a:latin typeface="Book Antiqua" panose="02040602050305030304" pitchFamily="18" charset="0"/>
              </a:rPr>
              <a:t>organized</a:t>
            </a:r>
            <a:r>
              <a:rPr lang="it-IT" sz="2400" dirty="0" smtClean="0">
                <a:latin typeface="Book Antiqua" panose="02040602050305030304" pitchFamily="18" charset="0"/>
              </a:rPr>
              <a:t> crime.</a:t>
            </a:r>
            <a:endParaRPr lang="it-IT" sz="2400" dirty="0">
              <a:latin typeface="Book Antiqua" panose="02040602050305030304" pitchFamily="18" charset="0"/>
            </a:endParaRPr>
          </a:p>
        </p:txBody>
      </p:sp>
      <p:pic>
        <p:nvPicPr>
          <p:cNvPr id="16" name="Picture 15" descr="eu_flag_co_funded_pos_[rgb]_right.jpg"/>
          <p:cNvPicPr/>
          <p:nvPr/>
        </p:nvPicPr>
        <p:blipFill>
          <a:blip r:embed="rId9"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8341309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a:bodyPr>
          <a:lstStyle/>
          <a:p>
            <a:r>
              <a:rPr lang="it-IT" sz="2400" dirty="0" smtClean="0">
                <a:latin typeface="Book Antiqua" panose="02040602050305030304" pitchFamily="18" charset="0"/>
              </a:rPr>
              <a:t>San Giuliano di Puglia 31/10/2002      M5.7 </a:t>
            </a:r>
            <a:endParaRPr lang="bs-Latn-BA" sz="2400" dirty="0">
              <a:latin typeface="Book Antiqua" panose="02040602050305030304" pitchFamily="18" charset="0"/>
            </a:endParaRPr>
          </a:p>
        </p:txBody>
      </p:sp>
      <p:pic>
        <p:nvPicPr>
          <p:cNvPr id="1945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71800" y="2773741"/>
            <a:ext cx="2300288" cy="1728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7675" y="1600200"/>
            <a:ext cx="2000250" cy="2905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Rettangolo 15"/>
          <p:cNvSpPr/>
          <p:nvPr/>
        </p:nvSpPr>
        <p:spPr>
          <a:xfrm>
            <a:off x="252000" y="5181600"/>
            <a:ext cx="8640000" cy="1200329"/>
          </a:xfrm>
          <a:prstGeom prst="rect">
            <a:avLst/>
          </a:prstGeom>
        </p:spPr>
        <p:txBody>
          <a:bodyPr wrap="square">
            <a:spAutoFit/>
          </a:bodyPr>
          <a:lstStyle/>
          <a:p>
            <a:pPr marL="342900" indent="-342900" algn="just">
              <a:buFont typeface="Arial" pitchFamily="34" charset="0"/>
              <a:buChar char="•"/>
            </a:pPr>
            <a:r>
              <a:rPr lang="it-IT" sz="2400" dirty="0" err="1" smtClean="0">
                <a:latin typeface="Book Antiqua" panose="02040602050305030304" pitchFamily="18" charset="0"/>
              </a:rPr>
              <a:t>Tragedy</a:t>
            </a:r>
            <a:r>
              <a:rPr lang="it-IT" sz="2400" dirty="0" smtClean="0">
                <a:latin typeface="Book Antiqua" panose="02040602050305030304" pitchFamily="18" charset="0"/>
              </a:rPr>
              <a:t> due to some </a:t>
            </a:r>
            <a:r>
              <a:rPr lang="it-IT" sz="2400" dirty="0" err="1" smtClean="0">
                <a:latin typeface="Book Antiqua" panose="02040602050305030304" pitchFamily="18" charset="0"/>
              </a:rPr>
              <a:t>constructive</a:t>
            </a:r>
            <a:r>
              <a:rPr lang="it-IT" sz="2400" dirty="0" smtClean="0">
                <a:latin typeface="Book Antiqua" panose="02040602050305030304" pitchFamily="18" charset="0"/>
              </a:rPr>
              <a:t> </a:t>
            </a:r>
            <a:r>
              <a:rPr lang="it-IT" sz="2400" dirty="0" err="1" smtClean="0">
                <a:latin typeface="Book Antiqua" panose="02040602050305030304" pitchFamily="18" charset="0"/>
              </a:rPr>
              <a:t>errors</a:t>
            </a:r>
            <a:r>
              <a:rPr lang="it-IT" sz="2400" dirty="0" smtClean="0">
                <a:latin typeface="Book Antiqua" panose="02040602050305030304" pitchFamily="18" charset="0"/>
              </a:rPr>
              <a:t> in a </a:t>
            </a:r>
            <a:r>
              <a:rPr lang="it-IT" sz="2400" dirty="0" err="1" smtClean="0">
                <a:latin typeface="Book Antiqua" panose="02040602050305030304" pitchFamily="18" charset="0"/>
              </a:rPr>
              <a:t>retrofitting</a:t>
            </a:r>
            <a:r>
              <a:rPr lang="it-IT" sz="2400" dirty="0" smtClean="0">
                <a:latin typeface="Book Antiqua" panose="02040602050305030304" pitchFamily="18" charset="0"/>
              </a:rPr>
              <a:t> </a:t>
            </a:r>
            <a:r>
              <a:rPr lang="it-IT" sz="2400" dirty="0" err="1" smtClean="0">
                <a:latin typeface="Book Antiqua" panose="02040602050305030304" pitchFamily="18" charset="0"/>
              </a:rPr>
              <a:t>intervent</a:t>
            </a:r>
            <a:r>
              <a:rPr lang="it-IT" sz="2400" dirty="0" smtClean="0">
                <a:latin typeface="Book Antiqua" panose="02040602050305030304" pitchFamily="18" charset="0"/>
              </a:rPr>
              <a:t>.</a:t>
            </a:r>
          </a:p>
          <a:p>
            <a:pPr marL="342900" indent="-342900">
              <a:buFont typeface="Arial" pitchFamily="34" charset="0"/>
              <a:buChar char="•"/>
            </a:pPr>
            <a:r>
              <a:rPr lang="it-IT" sz="2400" dirty="0" err="1" smtClean="0">
                <a:latin typeface="Book Antiqua" panose="02040602050305030304" pitchFamily="18" charset="0"/>
              </a:rPr>
              <a:t>It</a:t>
            </a:r>
            <a:r>
              <a:rPr lang="it-IT" sz="2400" dirty="0" smtClean="0">
                <a:latin typeface="Book Antiqua" panose="02040602050305030304" pitchFamily="18" charset="0"/>
              </a:rPr>
              <a:t> </a:t>
            </a:r>
            <a:r>
              <a:rPr lang="it-IT" sz="2400" dirty="0" err="1" smtClean="0">
                <a:latin typeface="Book Antiqua" panose="02040602050305030304" pitchFamily="18" charset="0"/>
              </a:rPr>
              <a:t>was</a:t>
            </a:r>
            <a:r>
              <a:rPr lang="it-IT" sz="2400" dirty="0" smtClean="0">
                <a:latin typeface="Book Antiqua" panose="02040602050305030304" pitchFamily="18" charset="0"/>
              </a:rPr>
              <a:t> the </a:t>
            </a:r>
            <a:r>
              <a:rPr lang="it-IT" sz="2400" dirty="0" err="1" smtClean="0">
                <a:latin typeface="Book Antiqua" panose="02040602050305030304" pitchFamily="18" charset="0"/>
              </a:rPr>
              <a:t>starting</a:t>
            </a:r>
            <a:r>
              <a:rPr lang="it-IT" sz="2400" dirty="0" smtClean="0">
                <a:latin typeface="Book Antiqua" panose="02040602050305030304" pitchFamily="18" charset="0"/>
              </a:rPr>
              <a:t> </a:t>
            </a:r>
            <a:r>
              <a:rPr lang="it-IT" sz="2400" dirty="0" err="1" smtClean="0">
                <a:latin typeface="Book Antiqua" panose="02040602050305030304" pitchFamily="18" charset="0"/>
              </a:rPr>
              <a:t>point</a:t>
            </a:r>
            <a:r>
              <a:rPr lang="it-IT" sz="2400" dirty="0" smtClean="0">
                <a:latin typeface="Book Antiqua" panose="02040602050305030304" pitchFamily="18" charset="0"/>
              </a:rPr>
              <a:t> for a new </a:t>
            </a:r>
            <a:r>
              <a:rPr lang="it-IT" sz="2400" dirty="0" err="1" smtClean="0">
                <a:latin typeface="Book Antiqua" panose="02040602050305030304" pitchFamily="18" charset="0"/>
              </a:rPr>
              <a:t>revolutionary</a:t>
            </a:r>
            <a:r>
              <a:rPr lang="it-IT" sz="2400" dirty="0" smtClean="0">
                <a:latin typeface="Book Antiqua" panose="02040602050305030304" pitchFamily="18" charset="0"/>
              </a:rPr>
              <a:t> code.</a:t>
            </a:r>
            <a:endParaRPr lang="it-IT" sz="2400" dirty="0">
              <a:latin typeface="Book Antiqua" panose="02040602050305030304" pitchFamily="18" charset="0"/>
            </a:endParaRPr>
          </a:p>
        </p:txBody>
      </p:sp>
      <p:pic>
        <p:nvPicPr>
          <p:cNvPr id="19460"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39643" y="2143125"/>
            <a:ext cx="225425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descr="eu_flag_co_funded_pos_[rgb]_right.jpg"/>
          <p:cNvPicPr/>
          <p:nvPr/>
        </p:nvPicPr>
        <p:blipFill>
          <a:blip r:embed="rId8"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15923549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0" name="Title 1"/>
          <p:cNvSpPr>
            <a:spLocks noGrp="1"/>
          </p:cNvSpPr>
          <p:nvPr>
            <p:ph type="title"/>
          </p:nvPr>
        </p:nvSpPr>
        <p:spPr>
          <a:xfrm>
            <a:off x="457200" y="774700"/>
            <a:ext cx="8229600" cy="749300"/>
          </a:xfrm>
        </p:spPr>
        <p:txBody>
          <a:bodyPr>
            <a:normAutofit/>
          </a:bodyPr>
          <a:lstStyle/>
          <a:p>
            <a:r>
              <a:rPr lang="it-IT" sz="2400" dirty="0" smtClean="0">
                <a:latin typeface="Book Antiqua" panose="02040602050305030304" pitchFamily="18" charset="0"/>
              </a:rPr>
              <a:t>L’Aquila </a:t>
            </a:r>
            <a:r>
              <a:rPr lang="it-IT" sz="2400" dirty="0" err="1" smtClean="0">
                <a:latin typeface="Book Antiqua" panose="02040602050305030304" pitchFamily="18" charset="0"/>
              </a:rPr>
              <a:t>earthquake</a:t>
            </a:r>
            <a:r>
              <a:rPr lang="it-IT" sz="2400" dirty="0" smtClean="0">
                <a:latin typeface="Book Antiqua" panose="02040602050305030304" pitchFamily="18" charset="0"/>
              </a:rPr>
              <a:t> 6/4/2009      M5.8</a:t>
            </a:r>
            <a:endParaRPr lang="bs-Latn-BA" sz="2400" dirty="0">
              <a:latin typeface="Book Antiqua" panose="02040602050305030304" pitchFamily="18" charset="0"/>
            </a:endParaRPr>
          </a:p>
        </p:txBody>
      </p:sp>
      <p:graphicFrame>
        <p:nvGraphicFramePr>
          <p:cNvPr id="16" name="Diagramma 15"/>
          <p:cNvGraphicFramePr/>
          <p:nvPr>
            <p:extLst>
              <p:ext uri="{D42A27DB-BD31-4B8C-83A1-F6EECF244321}">
                <p14:modId xmlns:p14="http://schemas.microsoft.com/office/powerpoint/2010/main" xmlns="" val="3293996010"/>
              </p:ext>
            </p:extLst>
          </p:nvPr>
        </p:nvGraphicFramePr>
        <p:xfrm>
          <a:off x="1295400" y="5166000"/>
          <a:ext cx="6096000" cy="169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482"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57216" y="1600205"/>
            <a:ext cx="2850390" cy="187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657600" y="1581668"/>
            <a:ext cx="2487875" cy="18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ttangolo 14"/>
          <p:cNvSpPr/>
          <p:nvPr/>
        </p:nvSpPr>
        <p:spPr>
          <a:xfrm>
            <a:off x="6361658" y="1600205"/>
            <a:ext cx="2522309" cy="1938992"/>
          </a:xfrm>
          <a:prstGeom prst="rect">
            <a:avLst/>
          </a:prstGeom>
        </p:spPr>
        <p:txBody>
          <a:bodyPr wrap="square">
            <a:spAutoFit/>
          </a:bodyPr>
          <a:lstStyle/>
          <a:p>
            <a:pPr algn="just"/>
            <a:r>
              <a:rPr lang="it-IT" sz="2400" dirty="0" err="1" smtClean="0">
                <a:latin typeface="Book Antiqua" panose="02040602050305030304" pitchFamily="18" charset="0"/>
              </a:rPr>
              <a:t>Stratecic</a:t>
            </a:r>
            <a:endParaRPr lang="it-IT" sz="2400" dirty="0" smtClean="0">
              <a:latin typeface="Book Antiqua" panose="02040602050305030304" pitchFamily="18" charset="0"/>
            </a:endParaRPr>
          </a:p>
          <a:p>
            <a:r>
              <a:rPr lang="it-IT" sz="2400" dirty="0" err="1" smtClean="0">
                <a:latin typeface="Book Antiqua" panose="02040602050305030304" pitchFamily="18" charset="0"/>
              </a:rPr>
              <a:t>structures</a:t>
            </a:r>
            <a:r>
              <a:rPr lang="it-IT" sz="2400" dirty="0" smtClean="0">
                <a:latin typeface="Book Antiqua" panose="02040602050305030304" pitchFamily="18" charset="0"/>
              </a:rPr>
              <a:t> are </a:t>
            </a:r>
            <a:r>
              <a:rPr lang="it-IT" sz="2400" dirty="0" err="1" smtClean="0">
                <a:latin typeface="Book Antiqua" panose="02040602050305030304" pitchFamily="18" charset="0"/>
              </a:rPr>
              <a:t>strongly</a:t>
            </a:r>
            <a:r>
              <a:rPr lang="it-IT" sz="2400" dirty="0" smtClean="0">
                <a:latin typeface="Book Antiqua" panose="02040602050305030304" pitchFamily="18" charset="0"/>
              </a:rPr>
              <a:t> </a:t>
            </a:r>
            <a:r>
              <a:rPr lang="it-IT" sz="2400" dirty="0" err="1" smtClean="0">
                <a:latin typeface="Book Antiqua" panose="02040602050305030304" pitchFamily="18" charset="0"/>
              </a:rPr>
              <a:t>damaged</a:t>
            </a:r>
            <a:r>
              <a:rPr lang="it-IT" sz="2400" dirty="0" smtClean="0">
                <a:latin typeface="Book Antiqua" panose="02040602050305030304" pitchFamily="18" charset="0"/>
              </a:rPr>
              <a:t> or </a:t>
            </a:r>
            <a:r>
              <a:rPr lang="it-IT" sz="2400" dirty="0" err="1" smtClean="0">
                <a:latin typeface="Book Antiqua" panose="02040602050305030304" pitchFamily="18" charset="0"/>
              </a:rPr>
              <a:t>destroyed</a:t>
            </a:r>
            <a:r>
              <a:rPr lang="it-IT" sz="2400" dirty="0" smtClean="0">
                <a:latin typeface="Book Antiqua" panose="02040602050305030304" pitchFamily="18" charset="0"/>
              </a:rPr>
              <a:t>. </a:t>
            </a:r>
            <a:endParaRPr lang="it-IT" sz="2400" dirty="0">
              <a:latin typeface="Book Antiqua" panose="02040602050305030304" pitchFamily="18" charset="0"/>
            </a:endParaRPr>
          </a:p>
        </p:txBody>
      </p:sp>
      <p:pic>
        <p:nvPicPr>
          <p:cNvPr id="20484" name="Picture 4"/>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04800" y="3878510"/>
            <a:ext cx="5400000" cy="1257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304800" y="5135810"/>
            <a:ext cx="5406513" cy="12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ttangolo 18"/>
          <p:cNvSpPr/>
          <p:nvPr/>
        </p:nvSpPr>
        <p:spPr>
          <a:xfrm>
            <a:off x="6282645" y="3882005"/>
            <a:ext cx="2522309" cy="2677656"/>
          </a:xfrm>
          <a:prstGeom prst="rect">
            <a:avLst/>
          </a:prstGeom>
        </p:spPr>
        <p:txBody>
          <a:bodyPr wrap="square">
            <a:spAutoFit/>
          </a:bodyPr>
          <a:lstStyle/>
          <a:p>
            <a:pPr algn="just"/>
            <a:r>
              <a:rPr lang="it-IT" sz="2400" dirty="0" err="1" smtClean="0">
                <a:latin typeface="Book Antiqua" panose="02040602050305030304" pitchFamily="18" charset="0"/>
              </a:rPr>
              <a:t>Epicentre</a:t>
            </a:r>
            <a:r>
              <a:rPr lang="it-IT" sz="2400" dirty="0" smtClean="0">
                <a:latin typeface="Book Antiqua" panose="02040602050305030304" pitchFamily="18" charset="0"/>
              </a:rPr>
              <a:t> </a:t>
            </a:r>
            <a:r>
              <a:rPr lang="it-IT" sz="2400" dirty="0" err="1" smtClean="0">
                <a:latin typeface="Book Antiqua" panose="02040602050305030304" pitchFamily="18" charset="0"/>
              </a:rPr>
              <a:t>distance</a:t>
            </a:r>
            <a:r>
              <a:rPr lang="it-IT" sz="2400" dirty="0" smtClean="0">
                <a:latin typeface="Book Antiqua" panose="02040602050305030304" pitchFamily="18" charset="0"/>
              </a:rPr>
              <a:t> Km 4.8</a:t>
            </a:r>
          </a:p>
          <a:p>
            <a:r>
              <a:rPr lang="it-IT" sz="2400" dirty="0" err="1" smtClean="0">
                <a:latin typeface="Book Antiqua" panose="02040602050305030304" pitchFamily="18" charset="0"/>
              </a:rPr>
              <a:t>Ipocentre</a:t>
            </a:r>
            <a:r>
              <a:rPr lang="it-IT" sz="2400" dirty="0" smtClean="0">
                <a:latin typeface="Book Antiqua" panose="02040602050305030304" pitchFamily="18" charset="0"/>
              </a:rPr>
              <a:t> </a:t>
            </a:r>
            <a:r>
              <a:rPr lang="it-IT" sz="2400" dirty="0" err="1" smtClean="0">
                <a:latin typeface="Book Antiqua" panose="02040602050305030304" pitchFamily="18" charset="0"/>
              </a:rPr>
              <a:t>depth</a:t>
            </a:r>
            <a:r>
              <a:rPr lang="it-IT" sz="2400" dirty="0" smtClean="0">
                <a:latin typeface="Book Antiqua" panose="02040602050305030304" pitchFamily="18" charset="0"/>
              </a:rPr>
              <a:t> Km 9.0 </a:t>
            </a:r>
          </a:p>
          <a:p>
            <a:endParaRPr lang="it-IT" sz="2400" dirty="0">
              <a:latin typeface="Book Antiqua" panose="02040602050305030304" pitchFamily="18" charset="0"/>
            </a:endParaRPr>
          </a:p>
          <a:p>
            <a:r>
              <a:rPr lang="it-IT" sz="2400" dirty="0" err="1" smtClean="0">
                <a:latin typeface="Book Antiqua" panose="02040602050305030304" pitchFamily="18" charset="0"/>
              </a:rPr>
              <a:t>Near</a:t>
            </a:r>
            <a:r>
              <a:rPr lang="it-IT" sz="2400" dirty="0" smtClean="0">
                <a:latin typeface="Book Antiqua" panose="02040602050305030304" pitchFamily="18" charset="0"/>
              </a:rPr>
              <a:t>-source </a:t>
            </a:r>
            <a:r>
              <a:rPr lang="it-IT" sz="2400" dirty="0" err="1" smtClean="0">
                <a:latin typeface="Book Antiqua" panose="02040602050305030304" pitchFamily="18" charset="0"/>
              </a:rPr>
              <a:t>earthquake</a:t>
            </a:r>
            <a:r>
              <a:rPr lang="it-IT" sz="2400" dirty="0" smtClean="0">
                <a:latin typeface="Book Antiqua" panose="02040602050305030304" pitchFamily="18" charset="0"/>
              </a:rPr>
              <a:t>. </a:t>
            </a:r>
            <a:endParaRPr lang="it-IT" sz="2400" dirty="0">
              <a:latin typeface="Book Antiqua" panose="02040602050305030304" pitchFamily="18" charset="0"/>
            </a:endParaRPr>
          </a:p>
        </p:txBody>
      </p:sp>
      <p:pic>
        <p:nvPicPr>
          <p:cNvPr id="17" name="Picture 16" descr="eu_flag_co_funded_pos_[rgb]_right.jpg"/>
          <p:cNvPicPr/>
          <p:nvPr/>
        </p:nvPicPr>
        <p:blipFill>
          <a:blip r:embed="rId1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777578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4"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7"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dirty="0">
                <a:solidFill>
                  <a:prstClr val="black"/>
                </a:solidFill>
                <a:latin typeface="Book Antiqua" panose="02040602050305030304" pitchFamily="18" charset="0"/>
              </a:rPr>
              <a:t>L’Aquila </a:t>
            </a:r>
            <a:r>
              <a:rPr lang="it-IT" sz="2400" dirty="0" err="1" smtClean="0">
                <a:solidFill>
                  <a:prstClr val="black"/>
                </a:solidFill>
                <a:latin typeface="Book Antiqua" panose="02040602050305030304" pitchFamily="18" charset="0"/>
              </a:rPr>
              <a:t>earthquake</a:t>
            </a:r>
            <a:endParaRPr lang="bs-Latn-BA" dirty="0">
              <a:solidFill>
                <a:srgbClr val="419182"/>
              </a:solidFill>
              <a:latin typeface="Book Antiqua" panose="02040602050305030304" pitchFamily="18" charset="0"/>
            </a:endParaRPr>
          </a:p>
        </p:txBody>
      </p:sp>
      <p:sp>
        <p:nvSpPr>
          <p:cNvPr id="36" name="Rettangolo 35"/>
          <p:cNvSpPr/>
          <p:nvPr/>
        </p:nvSpPr>
        <p:spPr>
          <a:xfrm>
            <a:off x="282760" y="1524000"/>
            <a:ext cx="8640000" cy="984885"/>
          </a:xfrm>
          <a:prstGeom prst="rect">
            <a:avLst/>
          </a:prstGeom>
        </p:spPr>
        <p:txBody>
          <a:bodyPr wrap="square">
            <a:spAutoFit/>
          </a:bodyPr>
          <a:lstStyle/>
          <a:p>
            <a:pPr marL="342900" indent="-342900" algn="just">
              <a:buFont typeface="Arial" pitchFamily="34" charset="0"/>
              <a:buChar char="•"/>
            </a:pPr>
            <a:r>
              <a:rPr lang="it-IT" sz="2400" dirty="0" err="1" smtClean="0">
                <a:latin typeface="Book Antiqua" panose="02040602050305030304" pitchFamily="18" charset="0"/>
              </a:rPr>
              <a:t>Prevention</a:t>
            </a:r>
            <a:r>
              <a:rPr lang="it-IT" sz="2400" dirty="0" smtClean="0">
                <a:latin typeface="Book Antiqua" panose="02040602050305030304" pitchFamily="18" charset="0"/>
              </a:rPr>
              <a:t>: </a:t>
            </a:r>
            <a:r>
              <a:rPr lang="it-IT" sz="2400" dirty="0" err="1" smtClean="0">
                <a:latin typeface="Book Antiqua" panose="02040602050305030304" pitchFamily="18" charset="0"/>
              </a:rPr>
              <a:t>absent</a:t>
            </a:r>
            <a:r>
              <a:rPr lang="it-IT" sz="2400" dirty="0" smtClean="0">
                <a:latin typeface="Book Antiqua" panose="02040602050305030304" pitchFamily="18" charset="0"/>
              </a:rPr>
              <a:t> </a:t>
            </a:r>
          </a:p>
          <a:p>
            <a:pPr marL="342900" indent="-342900" algn="just">
              <a:buFont typeface="Arial" pitchFamily="34" charset="0"/>
              <a:buChar char="•"/>
            </a:pPr>
            <a:endParaRPr lang="it-IT" sz="1000" dirty="0" smtClean="0">
              <a:latin typeface="Book Antiqua" panose="02040602050305030304" pitchFamily="18" charset="0"/>
            </a:endParaRPr>
          </a:p>
          <a:p>
            <a:pPr marL="342900" indent="-342900" algn="just">
              <a:buFont typeface="Arial" pitchFamily="34" charset="0"/>
              <a:buChar char="•"/>
            </a:pPr>
            <a:r>
              <a:rPr lang="it-IT" sz="2400" dirty="0" err="1" smtClean="0">
                <a:latin typeface="Book Antiqua" panose="02040602050305030304" pitchFamily="18" charset="0"/>
              </a:rPr>
              <a:t>Rebuilding</a:t>
            </a:r>
            <a:r>
              <a:rPr lang="it-IT" sz="2400" dirty="0" smtClean="0">
                <a:latin typeface="Book Antiqua" panose="02040602050305030304" pitchFamily="18" charset="0"/>
              </a:rPr>
              <a:t>: </a:t>
            </a:r>
            <a:r>
              <a:rPr lang="it-IT" sz="2400" dirty="0" err="1" smtClean="0">
                <a:latin typeface="Book Antiqua" panose="02040602050305030304" pitchFamily="18" charset="0"/>
              </a:rPr>
              <a:t>very</a:t>
            </a:r>
            <a:r>
              <a:rPr lang="it-IT" sz="2400" dirty="0" smtClean="0">
                <a:latin typeface="Book Antiqua" panose="02040602050305030304" pitchFamily="18" charset="0"/>
              </a:rPr>
              <a:t> slow in the </a:t>
            </a:r>
            <a:r>
              <a:rPr lang="it-IT" sz="2400" dirty="0" err="1" smtClean="0">
                <a:latin typeface="Book Antiqua" panose="02040602050305030304" pitchFamily="18" charset="0"/>
              </a:rPr>
              <a:t>red</a:t>
            </a:r>
            <a:r>
              <a:rPr lang="it-IT" sz="2400" dirty="0" smtClean="0">
                <a:latin typeface="Book Antiqua" panose="02040602050305030304" pitchFamily="18" charset="0"/>
              </a:rPr>
              <a:t> zone</a:t>
            </a:r>
            <a:endParaRPr lang="it-IT" sz="2400" dirty="0">
              <a:latin typeface="Book Antiqua" panose="02040602050305030304" pitchFamily="18" charset="0"/>
            </a:endParaRPr>
          </a:p>
        </p:txBody>
      </p:sp>
      <p:pic>
        <p:nvPicPr>
          <p:cNvPr id="2150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0028" y="2667000"/>
            <a:ext cx="2295000" cy="1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57414" y="2667000"/>
            <a:ext cx="2416500" cy="1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00800" y="2667000"/>
            <a:ext cx="2171138" cy="1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09092" y="4881265"/>
            <a:ext cx="2124184" cy="1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00400" y="4881265"/>
            <a:ext cx="2360321" cy="1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180939" y="4884000"/>
            <a:ext cx="2584720" cy="1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ttangolo 37"/>
          <p:cNvSpPr/>
          <p:nvPr/>
        </p:nvSpPr>
        <p:spPr>
          <a:xfrm>
            <a:off x="332381" y="4419600"/>
            <a:ext cx="8640000" cy="461665"/>
          </a:xfrm>
          <a:prstGeom prst="rect">
            <a:avLst/>
          </a:prstGeom>
        </p:spPr>
        <p:txBody>
          <a:bodyPr wrap="square">
            <a:spAutoFit/>
          </a:bodyPr>
          <a:lstStyle/>
          <a:p>
            <a:r>
              <a:rPr lang="it-IT" sz="2400" dirty="0" smtClean="0">
                <a:latin typeface="Book Antiqua" panose="02040602050305030304" pitchFamily="18" charset="0"/>
              </a:rPr>
              <a:t>    and </a:t>
            </a:r>
            <a:r>
              <a:rPr lang="it-IT" sz="2400" dirty="0" err="1" smtClean="0">
                <a:latin typeface="Book Antiqua" panose="02040602050305030304" pitchFamily="18" charset="0"/>
              </a:rPr>
              <a:t>too</a:t>
            </a:r>
            <a:r>
              <a:rPr lang="it-IT" sz="2400" dirty="0" smtClean="0">
                <a:latin typeface="Book Antiqua" panose="02040602050305030304" pitchFamily="18" charset="0"/>
              </a:rPr>
              <a:t> fast in some </a:t>
            </a:r>
            <a:r>
              <a:rPr lang="it-IT" sz="2400" dirty="0" err="1" smtClean="0">
                <a:latin typeface="Book Antiqua" panose="02040602050305030304" pitchFamily="18" charset="0"/>
              </a:rPr>
              <a:t>suburbs</a:t>
            </a:r>
            <a:endParaRPr lang="it-IT" sz="2400" dirty="0">
              <a:latin typeface="Book Antiqua" panose="02040602050305030304" pitchFamily="18" charset="0"/>
            </a:endParaRPr>
          </a:p>
        </p:txBody>
      </p:sp>
      <p:pic>
        <p:nvPicPr>
          <p:cNvPr id="17" name="Picture 16" descr="eu_flag_co_funded_pos_[rgb]_right.jpg"/>
          <p:cNvPicPr/>
          <p:nvPr/>
        </p:nvPicPr>
        <p:blipFill>
          <a:blip r:embed="rId11"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9569337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endParaRPr lang="it-IT" dirty="0"/>
          </a:p>
        </p:txBody>
      </p:sp>
      <p:sp>
        <p:nvSpPr>
          <p:cNvPr id="4" name="Segnaposto numero diapositiva 3"/>
          <p:cNvSpPr>
            <a:spLocks noGrp="1"/>
          </p:cNvSpPr>
          <p:nvPr>
            <p:ph type="sldNum" sz="quarter" idx="12"/>
          </p:nvPr>
        </p:nvSpPr>
        <p:spPr/>
        <p:txBody>
          <a:bodyPr/>
          <a:lstStyle/>
          <a:p>
            <a:fld id="{B6F15528-21DE-4FAA-801E-634DDDAF4B2B}" type="slidenum">
              <a:rPr lang="en-US" smtClean="0"/>
              <a:pPr/>
              <a:t>8</a:t>
            </a:fld>
            <a:endParaRPr lang="en-US" dirty="0"/>
          </a:p>
        </p:txBody>
      </p:sp>
      <p:sp>
        <p:nvSpPr>
          <p:cNvPr id="5"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6"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5"/>
          <p:cNvSpPr>
            <a:spLocks noChangeArrowheads="1"/>
          </p:cNvSpPr>
          <p:nvPr/>
        </p:nvSpPr>
        <p:spPr bwMode="auto">
          <a:xfrm>
            <a:off x="0" y="78962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dirty="0" smtClean="0">
                <a:latin typeface="Book Antiqua" panose="02040602050305030304" pitchFamily="18" charset="0"/>
              </a:rPr>
              <a:t>Accumoli and Amatrice </a:t>
            </a:r>
            <a:r>
              <a:rPr lang="it-IT" sz="2400" dirty="0" err="1" smtClean="0">
                <a:latin typeface="Book Antiqua" panose="02040602050305030304" pitchFamily="18" charset="0"/>
              </a:rPr>
              <a:t>earthquake</a:t>
            </a:r>
            <a:r>
              <a:rPr lang="it-IT" sz="2400" dirty="0" smtClean="0">
                <a:latin typeface="Book Antiqua" panose="02040602050305030304" pitchFamily="18" charset="0"/>
              </a:rPr>
              <a:t> 24/8/2016      M6.0</a:t>
            </a:r>
            <a:endParaRPr lang="bs-Latn-BA" sz="2400" dirty="0">
              <a:latin typeface="Book Antiqua" panose="02040602050305030304" pitchFamily="18" charset="0"/>
            </a:endParaRPr>
          </a:p>
        </p:txBody>
      </p:sp>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25717" y="1653330"/>
            <a:ext cx="2272133" cy="151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0510" y="1653330"/>
            <a:ext cx="2434577" cy="151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17041" y="1650855"/>
            <a:ext cx="3019425" cy="151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Segnaposto contenuto 22"/>
          <p:cNvSpPr>
            <a:spLocks noGrp="1"/>
          </p:cNvSpPr>
          <p:nvPr>
            <p:ph idx="1"/>
          </p:nvPr>
        </p:nvSpPr>
        <p:spPr>
          <a:xfrm>
            <a:off x="230510" y="3581400"/>
            <a:ext cx="8229600" cy="2677656"/>
          </a:xfrm>
          <a:prstGeom prst="rect">
            <a:avLst/>
          </a:prstGeom>
        </p:spPr>
        <p:txBody>
          <a:bodyPr wrap="square">
            <a:spAutoFit/>
          </a:bodyPr>
          <a:lstStyle/>
          <a:p>
            <a:pPr marL="0" indent="0" algn="just">
              <a:buNone/>
            </a:pPr>
            <a:r>
              <a:rPr lang="it-IT" sz="2400" dirty="0" err="1" smtClean="0">
                <a:latin typeface="Book Antiqua" panose="02040602050305030304" pitchFamily="18" charset="0"/>
              </a:rPr>
              <a:t>Ipocentre</a:t>
            </a:r>
            <a:r>
              <a:rPr lang="it-IT" sz="2400" dirty="0" smtClean="0">
                <a:latin typeface="Book Antiqua" panose="02040602050305030304" pitchFamily="18" charset="0"/>
              </a:rPr>
              <a:t> </a:t>
            </a:r>
            <a:r>
              <a:rPr lang="it-IT" sz="2400" dirty="0" err="1" smtClean="0">
                <a:latin typeface="Book Antiqua" panose="02040602050305030304" pitchFamily="18" charset="0"/>
              </a:rPr>
              <a:t>depth</a:t>
            </a:r>
            <a:r>
              <a:rPr lang="it-IT" sz="2400" dirty="0" smtClean="0">
                <a:latin typeface="Book Antiqua" panose="02040602050305030304" pitchFamily="18" charset="0"/>
              </a:rPr>
              <a:t> 8 Km                        </a:t>
            </a:r>
            <a:r>
              <a:rPr lang="it-IT" sz="2400" dirty="0" err="1" smtClean="0">
                <a:latin typeface="Book Antiqua" panose="02040602050305030304" pitchFamily="18" charset="0"/>
              </a:rPr>
              <a:t>near</a:t>
            </a:r>
            <a:r>
              <a:rPr lang="it-IT" sz="2400" dirty="0" smtClean="0">
                <a:latin typeface="Book Antiqua" panose="02040602050305030304" pitchFamily="18" charset="0"/>
              </a:rPr>
              <a:t>-source </a:t>
            </a:r>
            <a:r>
              <a:rPr lang="it-IT" sz="2400" dirty="0" err="1" smtClean="0">
                <a:latin typeface="Book Antiqua" panose="02040602050305030304" pitchFamily="18" charset="0"/>
              </a:rPr>
              <a:t>earthquake</a:t>
            </a:r>
            <a:endParaRPr lang="it-IT" sz="2400" dirty="0" smtClean="0">
              <a:latin typeface="Book Antiqua" panose="02040602050305030304" pitchFamily="18" charset="0"/>
            </a:endParaRPr>
          </a:p>
          <a:p>
            <a:pPr marL="0" indent="0" algn="just">
              <a:buNone/>
            </a:pPr>
            <a:endParaRPr lang="it-IT" sz="2400" dirty="0">
              <a:latin typeface="Book Antiqua" panose="02040602050305030304" pitchFamily="18" charset="0"/>
            </a:endParaRPr>
          </a:p>
          <a:p>
            <a:pPr algn="just"/>
            <a:r>
              <a:rPr lang="it-IT" sz="2400" dirty="0" err="1" smtClean="0">
                <a:latin typeface="Book Antiqua" panose="02040602050305030304" pitchFamily="18" charset="0"/>
              </a:rPr>
              <a:t>Prevention</a:t>
            </a:r>
            <a:r>
              <a:rPr lang="it-IT" sz="2400" dirty="0" smtClean="0">
                <a:latin typeface="Book Antiqua" panose="02040602050305030304" pitchFamily="18" charset="0"/>
              </a:rPr>
              <a:t>: </a:t>
            </a:r>
            <a:r>
              <a:rPr lang="it-IT" sz="2400" dirty="0" err="1" smtClean="0">
                <a:latin typeface="Book Antiqua" panose="02040602050305030304" pitchFamily="18" charset="0"/>
              </a:rPr>
              <a:t>only</a:t>
            </a:r>
            <a:r>
              <a:rPr lang="it-IT" sz="2400" dirty="0" smtClean="0">
                <a:latin typeface="Book Antiqua" panose="02040602050305030304" pitchFamily="18" charset="0"/>
              </a:rPr>
              <a:t> in some </a:t>
            </a:r>
            <a:r>
              <a:rPr lang="it-IT" sz="2400" dirty="0" err="1" smtClean="0">
                <a:latin typeface="Book Antiqua" panose="02040602050305030304" pitchFamily="18" charset="0"/>
              </a:rPr>
              <a:t>territories</a:t>
            </a:r>
            <a:r>
              <a:rPr lang="it-IT" sz="2400" dirty="0" smtClean="0">
                <a:latin typeface="Book Antiqua" panose="02040602050305030304" pitchFamily="18" charset="0"/>
              </a:rPr>
              <a:t>, </a:t>
            </a:r>
            <a:r>
              <a:rPr lang="it-IT" sz="2400" dirty="0" err="1" smtClean="0">
                <a:latin typeface="Book Antiqua" panose="02040602050305030304" pitchFamily="18" charset="0"/>
              </a:rPr>
              <a:t>like</a:t>
            </a:r>
            <a:r>
              <a:rPr lang="it-IT" sz="2400" dirty="0" smtClean="0">
                <a:latin typeface="Book Antiqua" panose="02040602050305030304" pitchFamily="18" charset="0"/>
              </a:rPr>
              <a:t> in Assisi </a:t>
            </a:r>
          </a:p>
          <a:p>
            <a:pPr algn="just"/>
            <a:r>
              <a:rPr lang="it-IT" sz="2400" dirty="0" smtClean="0">
                <a:latin typeface="Book Antiqua" panose="02040602050305030304" pitchFamily="18" charset="0"/>
              </a:rPr>
              <a:t>                      </a:t>
            </a:r>
            <a:r>
              <a:rPr lang="it-IT" sz="1600" dirty="0" smtClean="0">
                <a:latin typeface="Book Antiqua" panose="02040602050305030304" pitchFamily="18" charset="0"/>
              </a:rPr>
              <a:t>Assisi                                                           Norcia</a:t>
            </a:r>
            <a:endParaRPr lang="it-IT" sz="2400" dirty="0">
              <a:latin typeface="Book Antiqua" panose="02040602050305030304" pitchFamily="18" charset="0"/>
            </a:endParaRPr>
          </a:p>
          <a:p>
            <a:pPr algn="just"/>
            <a:endParaRPr lang="it-IT" sz="2400" dirty="0" smtClean="0">
              <a:latin typeface="Book Antiqua" panose="02040602050305030304" pitchFamily="18" charset="0"/>
            </a:endParaRPr>
          </a:p>
          <a:p>
            <a:pPr algn="just"/>
            <a:r>
              <a:rPr lang="it-IT" sz="2400" dirty="0" smtClean="0">
                <a:latin typeface="Book Antiqua" panose="02040602050305030304" pitchFamily="18" charset="0"/>
              </a:rPr>
              <a:t>                 </a:t>
            </a:r>
            <a:r>
              <a:rPr lang="it-IT" sz="1400" dirty="0" smtClean="0">
                <a:latin typeface="Book Antiqua" panose="02040602050305030304" pitchFamily="18" charset="0"/>
              </a:rPr>
              <a:t>26/9/1997                                                          24/8/2016  </a:t>
            </a:r>
            <a:r>
              <a:rPr lang="it-IT" sz="2400" dirty="0" smtClean="0">
                <a:latin typeface="Book Antiqua" panose="02040602050305030304" pitchFamily="18" charset="0"/>
              </a:rPr>
              <a:t> </a:t>
            </a:r>
            <a:endParaRPr lang="it-IT" sz="2400" dirty="0">
              <a:latin typeface="Book Antiqua" panose="02040602050305030304" pitchFamily="18" charset="0"/>
            </a:endParaRPr>
          </a:p>
        </p:txBody>
      </p:sp>
      <p:sp>
        <p:nvSpPr>
          <p:cNvPr id="20" name="Freccia a destra 19"/>
          <p:cNvSpPr/>
          <p:nvPr/>
        </p:nvSpPr>
        <p:spPr>
          <a:xfrm>
            <a:off x="3657600" y="3581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533"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1000" y="5029200"/>
            <a:ext cx="150495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13366" y="5053668"/>
            <a:ext cx="1666875" cy="111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519862" y="5015568"/>
            <a:ext cx="2047875"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18" descr="eu_flag_co_funded_pos_[rgb]_right.jpg"/>
          <p:cNvPicPr/>
          <p:nvPr/>
        </p:nvPicPr>
        <p:blipFill>
          <a:blip r:embed="rId10"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38244470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15"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9" descr="final_color.jpg"/>
          <p:cNvPicPr>
            <a:picLocks noChangeAspect="1"/>
          </p:cNvPicPr>
          <p:nvPr/>
        </p:nvPicPr>
        <p:blipFill>
          <a:blip r:embed="rId4" cstate="print"/>
          <a:stretch>
            <a:fillRect/>
          </a:stretch>
        </p:blipFill>
        <p:spPr>
          <a:xfrm>
            <a:off x="0" y="0"/>
            <a:ext cx="1447800" cy="685800"/>
          </a:xfrm>
          <a:prstGeom prst="rect">
            <a:avLst/>
          </a:prstGeom>
        </p:spPr>
      </p:pic>
      <p:sp>
        <p:nvSpPr>
          <p:cNvPr id="18" name="Title 1"/>
          <p:cNvSpPr txBox="1">
            <a:spLocks/>
          </p:cNvSpPr>
          <p:nvPr/>
        </p:nvSpPr>
        <p:spPr>
          <a:xfrm>
            <a:off x="457200" y="774700"/>
            <a:ext cx="8229600" cy="7493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solidFill>
                  <a:srgbClr val="FF0000"/>
                </a:solidFill>
                <a:latin typeface="Book Antiqua" panose="02040602050305030304" pitchFamily="18" charset="0"/>
              </a:rPr>
              <a:t>Prevention</a:t>
            </a:r>
            <a:r>
              <a:rPr lang="it-IT" dirty="0" smtClean="0">
                <a:solidFill>
                  <a:srgbClr val="FF0000"/>
                </a:solidFill>
                <a:latin typeface="Book Antiqua" panose="02040602050305030304" pitchFamily="18" charset="0"/>
              </a:rPr>
              <a:t> or </a:t>
            </a:r>
            <a:r>
              <a:rPr lang="it-IT" dirty="0" err="1" smtClean="0">
                <a:solidFill>
                  <a:srgbClr val="FF0000"/>
                </a:solidFill>
                <a:latin typeface="Book Antiqua" panose="02040602050305030304" pitchFamily="18" charset="0"/>
              </a:rPr>
              <a:t>Rebuilding</a:t>
            </a:r>
            <a:r>
              <a:rPr lang="it-IT" dirty="0" smtClean="0">
                <a:solidFill>
                  <a:srgbClr val="FF0000"/>
                </a:solidFill>
                <a:latin typeface="Book Antiqua" panose="02040602050305030304" pitchFamily="18" charset="0"/>
              </a:rPr>
              <a:t>?</a:t>
            </a:r>
            <a:endParaRPr lang="bs-Latn-BA" dirty="0">
              <a:solidFill>
                <a:srgbClr val="FF0000"/>
              </a:solidFill>
              <a:latin typeface="Book Antiqua" panose="02040602050305030304" pitchFamily="18" charset="0"/>
            </a:endParaRPr>
          </a:p>
        </p:txBody>
      </p:sp>
      <p:sp>
        <p:nvSpPr>
          <p:cNvPr id="11" name="Rettangolo 10"/>
          <p:cNvSpPr/>
          <p:nvPr/>
        </p:nvSpPr>
        <p:spPr>
          <a:xfrm>
            <a:off x="282760" y="1524000"/>
            <a:ext cx="8640000" cy="5416868"/>
          </a:xfrm>
          <a:prstGeom prst="rect">
            <a:avLst/>
          </a:prstGeom>
        </p:spPr>
        <p:txBody>
          <a:bodyPr wrap="square">
            <a:spAutoFit/>
          </a:bodyPr>
          <a:lstStyle/>
          <a:p>
            <a:pPr marL="342900" indent="-342900" algn="just">
              <a:buFont typeface="Arial" pitchFamily="34" charset="0"/>
              <a:buChar char="•"/>
            </a:pPr>
            <a:r>
              <a:rPr lang="it-IT" sz="2400" dirty="0" err="1" smtClean="0">
                <a:latin typeface="Book Antiqua" panose="02040602050305030304" pitchFamily="18" charset="0"/>
              </a:rPr>
              <a:t>Prevention</a:t>
            </a:r>
            <a:r>
              <a:rPr lang="it-IT" sz="2400" dirty="0" smtClean="0">
                <a:latin typeface="Book Antiqua" panose="02040602050305030304" pitchFamily="18" charset="0"/>
              </a:rPr>
              <a:t> </a:t>
            </a:r>
            <a:r>
              <a:rPr lang="it-IT" sz="2400" dirty="0" err="1" smtClean="0">
                <a:latin typeface="Book Antiqua" panose="02040602050305030304" pitchFamily="18" charset="0"/>
              </a:rPr>
              <a:t>is</a:t>
            </a:r>
            <a:r>
              <a:rPr lang="it-IT" sz="2400" dirty="0" smtClean="0">
                <a:latin typeface="Book Antiqua" panose="02040602050305030304" pitchFamily="18" charset="0"/>
              </a:rPr>
              <a:t> </a:t>
            </a:r>
            <a:r>
              <a:rPr lang="it-IT" sz="2400" dirty="0" err="1" smtClean="0">
                <a:latin typeface="Book Antiqua" panose="02040602050305030304" pitchFamily="18" charset="0"/>
              </a:rPr>
              <a:t>preferable</a:t>
            </a:r>
            <a:r>
              <a:rPr lang="it-IT" sz="2400" dirty="0" smtClean="0">
                <a:latin typeface="Book Antiqua" panose="02040602050305030304" pitchFamily="18" charset="0"/>
              </a:rPr>
              <a:t> for - human life </a:t>
            </a:r>
            <a:r>
              <a:rPr lang="it-IT" sz="2400" dirty="0" err="1" smtClean="0">
                <a:latin typeface="Book Antiqua" panose="02040602050305030304" pitchFamily="18" charset="0"/>
              </a:rPr>
              <a:t>safety</a:t>
            </a:r>
            <a:endParaRPr lang="it-IT" sz="2400" dirty="0" smtClean="0">
              <a:latin typeface="Book Antiqua" panose="02040602050305030304" pitchFamily="18" charset="0"/>
            </a:endParaRPr>
          </a:p>
          <a:p>
            <a:pPr algn="just"/>
            <a:r>
              <a:rPr lang="it-IT" sz="2400" dirty="0">
                <a:latin typeface="Book Antiqua" panose="02040602050305030304" pitchFamily="18" charset="0"/>
              </a:rPr>
              <a:t>	</a:t>
            </a:r>
            <a:r>
              <a:rPr lang="it-IT" sz="2400" dirty="0" smtClean="0">
                <a:latin typeface="Book Antiqua" panose="02040602050305030304" pitchFamily="18" charset="0"/>
              </a:rPr>
              <a:t>			      - cultural </a:t>
            </a:r>
            <a:r>
              <a:rPr lang="it-IT" sz="2400" dirty="0" err="1" smtClean="0">
                <a:latin typeface="Book Antiqua" panose="02040602050305030304" pitchFamily="18" charset="0"/>
              </a:rPr>
              <a:t>heritage</a:t>
            </a:r>
            <a:r>
              <a:rPr lang="it-IT" sz="2400" dirty="0" smtClean="0">
                <a:latin typeface="Book Antiqua" panose="02040602050305030304" pitchFamily="18" charset="0"/>
              </a:rPr>
              <a:t> </a:t>
            </a:r>
            <a:r>
              <a:rPr lang="it-IT" sz="2400" dirty="0" err="1" smtClean="0">
                <a:latin typeface="Book Antiqua" panose="02040602050305030304" pitchFamily="18" charset="0"/>
              </a:rPr>
              <a:t>conservation</a:t>
            </a:r>
            <a:endParaRPr lang="it-IT" sz="2400" dirty="0" smtClean="0">
              <a:latin typeface="Book Antiqua" panose="02040602050305030304" pitchFamily="18" charset="0"/>
            </a:endParaRPr>
          </a:p>
          <a:p>
            <a:r>
              <a:rPr lang="it-IT" sz="2400" dirty="0">
                <a:latin typeface="Book Antiqua" panose="02040602050305030304" pitchFamily="18" charset="0"/>
              </a:rPr>
              <a:t>	</a:t>
            </a:r>
            <a:r>
              <a:rPr lang="it-IT" sz="2400" dirty="0" smtClean="0">
                <a:latin typeface="Book Antiqua" panose="02040602050305030304" pitchFamily="18" charset="0"/>
              </a:rPr>
              <a:t>			      - economy for the single 					        building </a:t>
            </a:r>
          </a:p>
          <a:p>
            <a:pPr marL="342900" indent="-342900" algn="just">
              <a:buFont typeface="Arial" pitchFamily="34" charset="0"/>
              <a:buChar char="•"/>
            </a:pPr>
            <a:endParaRPr lang="it-IT" sz="1000" dirty="0" smtClean="0">
              <a:latin typeface="Book Antiqua" panose="02040602050305030304" pitchFamily="18" charset="0"/>
            </a:endParaRPr>
          </a:p>
          <a:p>
            <a:pPr marL="342900" indent="-342900">
              <a:buFont typeface="Arial" pitchFamily="34" charset="0"/>
              <a:buChar char="•"/>
            </a:pPr>
            <a:r>
              <a:rPr lang="it-IT" sz="2400" dirty="0" err="1" smtClean="0">
                <a:latin typeface="Book Antiqua" panose="02040602050305030304" pitchFamily="18" charset="0"/>
              </a:rPr>
              <a:t>Rebuilding</a:t>
            </a:r>
            <a:r>
              <a:rPr lang="it-IT" sz="2400" dirty="0" smtClean="0">
                <a:latin typeface="Book Antiqua" panose="02040602050305030304" pitchFamily="18" charset="0"/>
              </a:rPr>
              <a:t> </a:t>
            </a:r>
            <a:r>
              <a:rPr lang="it-IT" sz="2400" dirty="0" err="1" smtClean="0">
                <a:latin typeface="Book Antiqua" panose="02040602050305030304" pitchFamily="18" charset="0"/>
              </a:rPr>
              <a:t>is</a:t>
            </a:r>
            <a:r>
              <a:rPr lang="it-IT" sz="2400" dirty="0" smtClean="0">
                <a:latin typeface="Book Antiqua" panose="02040602050305030304" pitchFamily="18" charset="0"/>
              </a:rPr>
              <a:t> </a:t>
            </a:r>
            <a:r>
              <a:rPr lang="it-IT" sz="2400" dirty="0" err="1" smtClean="0">
                <a:latin typeface="Book Antiqua" panose="02040602050305030304" pitchFamily="18" charset="0"/>
              </a:rPr>
              <a:t>preferred</a:t>
            </a:r>
            <a:r>
              <a:rPr lang="it-IT" sz="2400" dirty="0" smtClean="0">
                <a:latin typeface="Book Antiqua" panose="02040602050305030304" pitchFamily="18" charset="0"/>
              </a:rPr>
              <a:t> by </a:t>
            </a:r>
            <a:r>
              <a:rPr lang="it-IT" sz="2400" dirty="0" err="1" smtClean="0">
                <a:latin typeface="Book Antiqua" panose="02040602050305030304" pitchFamily="18" charset="0"/>
              </a:rPr>
              <a:t>rulers</a:t>
            </a:r>
            <a:r>
              <a:rPr lang="it-IT" sz="2400" dirty="0" smtClean="0">
                <a:latin typeface="Book Antiqua" panose="02040602050305030304" pitchFamily="18" charset="0"/>
              </a:rPr>
              <a:t> and </a:t>
            </a:r>
            <a:r>
              <a:rPr lang="it-IT" sz="2400" dirty="0" err="1" smtClean="0">
                <a:latin typeface="Book Antiqua" panose="02040602050305030304" pitchFamily="18" charset="0"/>
              </a:rPr>
              <a:t>administrators</a:t>
            </a:r>
            <a:r>
              <a:rPr lang="it-IT" sz="2400" dirty="0" smtClean="0">
                <a:latin typeface="Book Antiqua" panose="02040602050305030304" pitchFamily="18" charset="0"/>
              </a:rPr>
              <a:t> </a:t>
            </a:r>
            <a:r>
              <a:rPr lang="it-IT" sz="2400" dirty="0" err="1" smtClean="0">
                <a:latin typeface="Book Antiqua" panose="02040602050305030304" pitchFamily="18" charset="0"/>
              </a:rPr>
              <a:t>because</a:t>
            </a:r>
            <a:r>
              <a:rPr lang="it-IT" sz="2400" dirty="0" smtClean="0">
                <a:latin typeface="Book Antiqua" panose="02040602050305030304" pitchFamily="18" charset="0"/>
              </a:rPr>
              <a:t> - </a:t>
            </a:r>
            <a:r>
              <a:rPr lang="it-IT" sz="2400" dirty="0" err="1" smtClean="0">
                <a:latin typeface="Book Antiqua" panose="02040602050305030304" pitchFamily="18" charset="0"/>
              </a:rPr>
              <a:t>is</a:t>
            </a:r>
            <a:r>
              <a:rPr lang="it-IT" sz="2400" dirty="0" smtClean="0">
                <a:latin typeface="Book Antiqua" panose="02040602050305030304" pitchFamily="18" charset="0"/>
              </a:rPr>
              <a:t> </a:t>
            </a:r>
            <a:r>
              <a:rPr lang="it-IT" sz="2400" dirty="0" err="1" smtClean="0">
                <a:latin typeface="Book Antiqua" panose="02040602050305030304" pitchFamily="18" charset="0"/>
              </a:rPr>
              <a:t>cheaper</a:t>
            </a:r>
            <a:r>
              <a:rPr lang="it-IT" sz="2400" dirty="0" smtClean="0">
                <a:latin typeface="Book Antiqua" panose="02040602050305030304" pitchFamily="18" charset="0"/>
              </a:rPr>
              <a:t> </a:t>
            </a:r>
            <a:r>
              <a:rPr lang="it-IT" sz="2400" dirty="0" err="1" smtClean="0">
                <a:latin typeface="Book Antiqua" panose="02040602050305030304" pitchFamily="18" charset="0"/>
              </a:rPr>
              <a:t>when</a:t>
            </a:r>
            <a:r>
              <a:rPr lang="it-IT" sz="2400" dirty="0" smtClean="0">
                <a:latin typeface="Book Antiqua" panose="02040602050305030304" pitchFamily="18" charset="0"/>
              </a:rPr>
              <a:t> an </a:t>
            </a:r>
            <a:r>
              <a:rPr lang="it-IT" sz="2400" dirty="0" err="1" smtClean="0">
                <a:latin typeface="Book Antiqua" panose="02040602050305030304" pitchFamily="18" charset="0"/>
              </a:rPr>
              <a:t>entire</a:t>
            </a:r>
            <a:r>
              <a:rPr lang="it-IT" sz="2400" dirty="0" smtClean="0">
                <a:latin typeface="Book Antiqua" panose="02040602050305030304" pitchFamily="18" charset="0"/>
              </a:rPr>
              <a:t> </a:t>
            </a:r>
            <a:r>
              <a:rPr lang="it-IT" sz="2400" dirty="0" err="1" smtClean="0">
                <a:latin typeface="Book Antiqua" panose="02040602050305030304" pitchFamily="18" charset="0"/>
              </a:rPr>
              <a:t>territory</a:t>
            </a:r>
            <a:r>
              <a:rPr lang="it-IT" sz="2400" dirty="0" smtClean="0">
                <a:latin typeface="Book Antiqua" panose="02040602050305030304" pitchFamily="18" charset="0"/>
              </a:rPr>
              <a:t> </a:t>
            </a:r>
            <a:r>
              <a:rPr lang="it-IT" sz="2400" dirty="0" err="1" smtClean="0">
                <a:latin typeface="Book Antiqua" panose="02040602050305030304" pitchFamily="18" charset="0"/>
              </a:rPr>
              <a:t>is</a:t>
            </a:r>
            <a:r>
              <a:rPr lang="it-IT" sz="2400" dirty="0" smtClean="0">
                <a:latin typeface="Book Antiqua" panose="02040602050305030304" pitchFamily="18" charset="0"/>
              </a:rPr>
              <a:t> </a:t>
            </a:r>
            <a:r>
              <a:rPr lang="it-IT" sz="2400" dirty="0" err="1" smtClean="0">
                <a:latin typeface="Book Antiqua" panose="02040602050305030304" pitchFamily="18" charset="0"/>
              </a:rPr>
              <a:t>considered</a:t>
            </a:r>
            <a:endParaRPr lang="it-IT" sz="2400" dirty="0" smtClean="0">
              <a:latin typeface="Book Antiqua" panose="02040602050305030304" pitchFamily="18" charset="0"/>
            </a:endParaRPr>
          </a:p>
          <a:p>
            <a:r>
              <a:rPr lang="it-IT" sz="2400" dirty="0">
                <a:latin typeface="Book Antiqua" panose="02040602050305030304" pitchFamily="18" charset="0"/>
              </a:rPr>
              <a:t> </a:t>
            </a:r>
            <a:r>
              <a:rPr lang="it-IT" sz="2400" dirty="0" smtClean="0">
                <a:latin typeface="Book Antiqua" panose="02040602050305030304" pitchFamily="18" charset="0"/>
              </a:rPr>
              <a:t>                  - the </a:t>
            </a:r>
            <a:r>
              <a:rPr lang="it-IT" sz="2400" dirty="0" err="1" smtClean="0">
                <a:latin typeface="Book Antiqua" panose="02040602050305030304" pitchFamily="18" charset="0"/>
              </a:rPr>
              <a:t>effects</a:t>
            </a:r>
            <a:r>
              <a:rPr lang="it-IT" sz="2400" dirty="0" smtClean="0">
                <a:latin typeface="Book Antiqua" panose="02040602050305030304" pitchFamily="18" charset="0"/>
              </a:rPr>
              <a:t> of a </a:t>
            </a:r>
            <a:r>
              <a:rPr lang="it-IT" sz="2400" dirty="0" err="1" smtClean="0">
                <a:latin typeface="Book Antiqua" panose="02040602050305030304" pitchFamily="18" charset="0"/>
              </a:rPr>
              <a:t>prevention</a:t>
            </a:r>
            <a:r>
              <a:rPr lang="it-IT" sz="2400" dirty="0" smtClean="0">
                <a:latin typeface="Book Antiqua" panose="02040602050305030304" pitchFamily="18" charset="0"/>
              </a:rPr>
              <a:t> </a:t>
            </a:r>
            <a:r>
              <a:rPr lang="it-IT" sz="2400" dirty="0" err="1" smtClean="0">
                <a:latin typeface="Book Antiqua" panose="02040602050305030304" pitchFamily="18" charset="0"/>
              </a:rPr>
              <a:t>action</a:t>
            </a:r>
            <a:r>
              <a:rPr lang="it-IT" sz="2400" dirty="0" smtClean="0">
                <a:latin typeface="Book Antiqua" panose="02040602050305030304" pitchFamily="18" charset="0"/>
              </a:rPr>
              <a:t> can be </a:t>
            </a:r>
            <a:r>
              <a:rPr lang="it-IT" sz="2400" dirty="0" err="1" smtClean="0">
                <a:latin typeface="Book Antiqua" panose="02040602050305030304" pitchFamily="18" charset="0"/>
              </a:rPr>
              <a:t>seen</a:t>
            </a:r>
            <a:r>
              <a:rPr lang="it-IT" sz="2400" dirty="0" smtClean="0">
                <a:latin typeface="Book Antiqua" panose="02040602050305030304" pitchFamily="18" charset="0"/>
              </a:rPr>
              <a:t> </a:t>
            </a:r>
            <a:r>
              <a:rPr lang="it-IT" sz="2400" dirty="0" err="1" smtClean="0">
                <a:latin typeface="Book Antiqua" panose="02040602050305030304" pitchFamily="18" charset="0"/>
              </a:rPr>
              <a:t>very</a:t>
            </a:r>
            <a:r>
              <a:rPr lang="it-IT" sz="2400" dirty="0" smtClean="0">
                <a:latin typeface="Book Antiqua" panose="02040602050305030304" pitchFamily="18" charset="0"/>
              </a:rPr>
              <a:t> 	          late or </a:t>
            </a:r>
            <a:r>
              <a:rPr lang="it-IT" sz="2400" dirty="0" err="1" smtClean="0">
                <a:latin typeface="Book Antiqua" panose="02040602050305030304" pitchFamily="18" charset="0"/>
              </a:rPr>
              <a:t>never</a:t>
            </a:r>
            <a:r>
              <a:rPr lang="it-IT" sz="2400" dirty="0" smtClean="0">
                <a:latin typeface="Book Antiqua" panose="02040602050305030304" pitchFamily="18" charset="0"/>
              </a:rPr>
              <a:t> </a:t>
            </a:r>
            <a:r>
              <a:rPr lang="it-IT" sz="2400" dirty="0" err="1" smtClean="0">
                <a:latin typeface="Book Antiqua" panose="02040602050305030304" pitchFamily="18" charset="0"/>
              </a:rPr>
              <a:t>seen</a:t>
            </a:r>
            <a:endParaRPr lang="it-IT" sz="2400" dirty="0" smtClean="0">
              <a:latin typeface="Book Antiqua" panose="02040602050305030304" pitchFamily="18" charset="0"/>
            </a:endParaRPr>
          </a:p>
          <a:p>
            <a:r>
              <a:rPr lang="it-IT" sz="2400" dirty="0">
                <a:latin typeface="Book Antiqua" panose="02040602050305030304" pitchFamily="18" charset="0"/>
              </a:rPr>
              <a:t>	 </a:t>
            </a:r>
            <a:r>
              <a:rPr lang="it-IT" sz="2400" dirty="0" smtClean="0">
                <a:latin typeface="Book Antiqua" panose="02040602050305030304" pitchFamily="18" charset="0"/>
              </a:rPr>
              <a:t>      -  </a:t>
            </a:r>
            <a:r>
              <a:rPr lang="it-IT" sz="2400" dirty="0" err="1" smtClean="0">
                <a:latin typeface="Book Antiqua" panose="02040602050305030304" pitchFamily="18" charset="0"/>
              </a:rPr>
              <a:t>it</a:t>
            </a:r>
            <a:r>
              <a:rPr lang="it-IT" sz="2400" dirty="0" smtClean="0">
                <a:latin typeface="Book Antiqua" panose="02040602050305030304" pitchFamily="18" charset="0"/>
              </a:rPr>
              <a:t> </a:t>
            </a:r>
            <a:r>
              <a:rPr lang="it-IT" sz="2400" dirty="0" err="1" smtClean="0">
                <a:latin typeface="Book Antiqua" panose="02040602050305030304" pitchFamily="18" charset="0"/>
              </a:rPr>
              <a:t>is</a:t>
            </a:r>
            <a:r>
              <a:rPr lang="it-IT" sz="2400" dirty="0" smtClean="0">
                <a:latin typeface="Book Antiqua" panose="02040602050305030304" pitchFamily="18" charset="0"/>
              </a:rPr>
              <a:t> </a:t>
            </a:r>
            <a:r>
              <a:rPr lang="it-IT" sz="2400" dirty="0" err="1" smtClean="0">
                <a:latin typeface="Book Antiqua" panose="02040602050305030304" pitchFamily="18" charset="0"/>
              </a:rPr>
              <a:t>necessary</a:t>
            </a:r>
            <a:r>
              <a:rPr lang="it-IT" sz="2400" dirty="0" smtClean="0">
                <a:latin typeface="Book Antiqua" panose="02040602050305030304" pitchFamily="18" charset="0"/>
              </a:rPr>
              <a:t> </a:t>
            </a:r>
            <a:r>
              <a:rPr lang="it-IT" sz="2400" dirty="0" err="1" smtClean="0">
                <a:latin typeface="Book Antiqua" panose="02040602050305030304" pitchFamily="18" charset="0"/>
              </a:rPr>
              <a:t>while</a:t>
            </a:r>
            <a:r>
              <a:rPr lang="it-IT" sz="2400" dirty="0" smtClean="0">
                <a:latin typeface="Book Antiqua" panose="02040602050305030304" pitchFamily="18" charset="0"/>
              </a:rPr>
              <a:t> </a:t>
            </a:r>
            <a:r>
              <a:rPr lang="it-IT" sz="2400" dirty="0" err="1" smtClean="0">
                <a:latin typeface="Book Antiqua" panose="02040602050305030304" pitchFamily="18" charset="0"/>
              </a:rPr>
              <a:t>prevention</a:t>
            </a:r>
            <a:r>
              <a:rPr lang="it-IT" sz="2400" dirty="0" smtClean="0">
                <a:latin typeface="Book Antiqua" panose="02040602050305030304" pitchFamily="18" charset="0"/>
              </a:rPr>
              <a:t> </a:t>
            </a:r>
            <a:r>
              <a:rPr lang="it-IT" sz="2400" dirty="0" err="1" smtClean="0">
                <a:latin typeface="Book Antiqua" panose="02040602050305030304" pitchFamily="18" charset="0"/>
              </a:rPr>
              <a:t>is</a:t>
            </a:r>
            <a:r>
              <a:rPr lang="it-IT" sz="2400" dirty="0" smtClean="0">
                <a:latin typeface="Book Antiqua" panose="02040602050305030304" pitchFamily="18" charset="0"/>
              </a:rPr>
              <a:t> </a:t>
            </a:r>
            <a:r>
              <a:rPr lang="it-IT" sz="2400" dirty="0" err="1" smtClean="0">
                <a:latin typeface="Book Antiqua" panose="02040602050305030304" pitchFamily="18" charset="0"/>
              </a:rPr>
              <a:t>revocable</a:t>
            </a:r>
            <a:endParaRPr lang="it-IT" sz="2400" dirty="0" smtClean="0">
              <a:latin typeface="Book Antiqua" panose="02040602050305030304" pitchFamily="18" charset="0"/>
            </a:endParaRPr>
          </a:p>
          <a:p>
            <a:r>
              <a:rPr lang="it-IT" sz="2400" dirty="0" smtClean="0">
                <a:latin typeface="Book Antiqua" panose="02040602050305030304" pitchFamily="18" charset="0"/>
              </a:rPr>
              <a:t>                                         </a:t>
            </a:r>
          </a:p>
          <a:p>
            <a:endParaRPr lang="it-IT" sz="2400" dirty="0" smtClean="0">
              <a:latin typeface="Book Antiqua" panose="02040602050305030304" pitchFamily="18" charset="0"/>
            </a:endParaRPr>
          </a:p>
          <a:p>
            <a:r>
              <a:rPr lang="it-IT" sz="2400" dirty="0">
                <a:latin typeface="Book Antiqua" panose="02040602050305030304" pitchFamily="18" charset="0"/>
              </a:rPr>
              <a:t> </a:t>
            </a:r>
            <a:r>
              <a:rPr lang="it-IT" sz="2400" dirty="0" smtClean="0">
                <a:latin typeface="Book Antiqua" panose="02040602050305030304" pitchFamily="18" charset="0"/>
              </a:rPr>
              <a:t>                                      </a:t>
            </a:r>
            <a:r>
              <a:rPr lang="it-IT" sz="1200" dirty="0" err="1" smtClean="0">
                <a:latin typeface="Book Antiqua" panose="02040602050305030304" pitchFamily="18" charset="0"/>
              </a:rPr>
              <a:t>prevention</a:t>
            </a:r>
            <a:endParaRPr lang="it-IT" sz="1200" dirty="0" smtClean="0">
              <a:latin typeface="Book Antiqua" panose="02040602050305030304" pitchFamily="18" charset="0"/>
            </a:endParaRPr>
          </a:p>
          <a:p>
            <a:r>
              <a:rPr lang="it-IT" sz="1200" dirty="0">
                <a:latin typeface="Book Antiqua" panose="02040602050305030304" pitchFamily="18" charset="0"/>
              </a:rPr>
              <a:t>	</a:t>
            </a:r>
            <a:r>
              <a:rPr lang="it-IT" sz="1200" dirty="0" smtClean="0">
                <a:latin typeface="Book Antiqua" panose="02040602050305030304" pitchFamily="18" charset="0"/>
              </a:rPr>
              <a:t>					  </a:t>
            </a:r>
            <a:r>
              <a:rPr lang="it-IT" sz="1200" dirty="0" err="1" smtClean="0">
                <a:latin typeface="Book Antiqua" panose="02040602050305030304" pitchFamily="18" charset="0"/>
              </a:rPr>
              <a:t>rebuilding</a:t>
            </a:r>
            <a:endParaRPr lang="it-IT" sz="2400" dirty="0">
              <a:latin typeface="Book Antiqua" panose="02040602050305030304" pitchFamily="18" charset="0"/>
            </a:endParaRPr>
          </a:p>
          <a:p>
            <a:r>
              <a:rPr lang="it-IT" sz="2400" dirty="0" smtClean="0">
                <a:latin typeface="Book Antiqua" panose="02040602050305030304" pitchFamily="18" charset="0"/>
              </a:rPr>
              <a:t> </a:t>
            </a:r>
            <a:endParaRPr lang="it-IT" sz="2400" dirty="0">
              <a:latin typeface="Book Antiqua" panose="02040602050305030304" pitchFamily="18" charset="0"/>
            </a:endParaRPr>
          </a:p>
        </p:txBody>
      </p:sp>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14800" y="5115886"/>
            <a:ext cx="1781175" cy="142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descr="eu_flag_co_funded_pos_[rgb]_right.jpg"/>
          <p:cNvPicPr/>
          <p:nvPr/>
        </p:nvPicPr>
        <p:blipFill>
          <a:blip r:embed="rId6"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xmlns="" val="1164050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2858</TotalTime>
  <Words>2322</Words>
  <Application>Microsoft Office PowerPoint</Application>
  <PresentationFormat>On-screen Show (4:3)</PresentationFormat>
  <Paragraphs>212</Paragraphs>
  <Slides>21</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Equation</vt:lpstr>
      <vt:lpstr>Development of master curricula for natural disasters risk management in Western Balkan countries</vt:lpstr>
      <vt:lpstr> When a catastrophic earthquake happens</vt:lpstr>
      <vt:lpstr>Some catastrophic Italian earthquakes </vt:lpstr>
      <vt:lpstr>Irpinia earthquake 23/11/1980     M6.9</vt:lpstr>
      <vt:lpstr>San Giuliano di Puglia 31/10/2002      M5.7 </vt:lpstr>
      <vt:lpstr>L’Aquila earthquake 6/4/2009      M5.8</vt:lpstr>
      <vt:lpstr>Slide 7</vt:lpstr>
      <vt:lpstr>Slide 8</vt:lpstr>
      <vt:lpstr>Slide 9</vt:lpstr>
      <vt:lpstr>Slide 10</vt:lpstr>
      <vt:lpstr>Slide 11</vt:lpstr>
      <vt:lpstr>Slide 12</vt:lpstr>
      <vt:lpstr>SHARE Project European Seismic Danger Map</vt:lpstr>
      <vt:lpstr>Site Local Effects</vt:lpstr>
      <vt:lpstr>Damage Aptitude of Structures D </vt:lpstr>
      <vt:lpstr>Evaluation of D</vt:lpstr>
      <vt:lpstr>Slide 17</vt:lpstr>
      <vt:lpstr>Slide 18</vt:lpstr>
      <vt:lpstr>Slide 19</vt:lpstr>
      <vt:lpstr>Don’t forget, but learn from the past, taking advantage of the actual knowledge, in order to prevent … </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of Internationalisation in B&amp;H Higher Education</dc:title>
  <dc:creator>user</dc:creator>
  <cp:lastModifiedBy>Milan</cp:lastModifiedBy>
  <cp:revision>198</cp:revision>
  <dcterms:created xsi:type="dcterms:W3CDTF">2006-08-16T00:00:00Z</dcterms:created>
  <dcterms:modified xsi:type="dcterms:W3CDTF">2017-09-23T17:40:44Z</dcterms:modified>
</cp:coreProperties>
</file>